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61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00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394" autoAdjust="0"/>
  </p:normalViewPr>
  <p:slideViewPr>
    <p:cSldViewPr>
      <p:cViewPr>
        <p:scale>
          <a:sx n="118" d="100"/>
          <a:sy n="118" d="100"/>
        </p:scale>
        <p:origin x="-144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ECB4A-64F9-4B4E-AB67-7E9407C98B19}" type="datetimeFigureOut">
              <a:rPr lang="en-GB" smtClean="0"/>
              <a:t>11/03/2013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3E88F-188F-4A96-BDCC-310155B2779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393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3E88F-188F-4A96-BDCC-310155B2779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986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BDD61-ED30-4D16-97C5-B6F90C0CB0A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5164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97B3C-F053-4B30-892B-9E41BDC294E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2510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CF2E8-6BF9-4E77-8AF3-D865DA5F48B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5610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97E5D-ED28-4D3C-B515-8920700C37D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6045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1CF26-A218-45F5-8544-0877776DC2C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522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EA0FA-E8D9-47D5-99FF-1E05475DBFE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509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474E1-F618-446E-84D3-F193CC64F02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890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01E1F-6A9D-4D8A-ACEB-D8DED2085DE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1273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34006-F94A-4EC0-832E-C9EB9AACA9A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983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D13E1-7585-4D94-8CFE-3A9496ADCD0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7786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546F1-D0C7-4C3E-999B-25888D58ED8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521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6C6921C-F5B0-4E76-8F20-D2F898C869D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0"/>
            <a:ext cx="7772400" cy="1052513"/>
          </a:xfrm>
          <a:extLst>
            <a:ext uri="{AF507438-7753-43E0-B8FC-AC1667EBCBE1}">
              <a14:hiddenEffects xmlns:a14="http://schemas.microsoft.com/office/drawing/2010/main">
                <a:effectLst>
                  <a:outerShdw dist="107763" dir="81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Joint Coaching Day</a:t>
            </a:r>
            <a:r>
              <a:rPr lang="en-GB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en-GB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GB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10</a:t>
            </a:r>
            <a:r>
              <a:rPr lang="en-GB" sz="2000" baseline="30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th</a:t>
            </a:r>
            <a:r>
              <a:rPr lang="en-GB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March 2013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981075"/>
            <a:ext cx="7016750" cy="503238"/>
          </a:xfrm>
        </p:spPr>
        <p:txBody>
          <a:bodyPr/>
          <a:lstStyle/>
          <a:p>
            <a:pPr eaLnBrk="1" hangingPunct="1">
              <a:defRPr/>
            </a:pPr>
            <a:r>
              <a:rPr lang="en-GB" sz="1600" dirty="0" smtClean="0">
                <a:solidFill>
                  <a:schemeClr val="accent5">
                    <a:lumMod val="25000"/>
                  </a:schemeClr>
                </a:solidFill>
              </a:rPr>
              <a:t>Hosted by the CSC and DHPC Clubs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692275" y="1989138"/>
            <a:ext cx="61928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8313" y="1268413"/>
            <a:ext cx="7847012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5400" dirty="0">
                <a:solidFill>
                  <a:schemeClr val="bg1"/>
                </a:solidFill>
              </a:rPr>
              <a:t>         </a:t>
            </a:r>
            <a:r>
              <a:rPr lang="en-GB" sz="5400" dirty="0">
                <a:solidFill>
                  <a:srgbClr val="FF0000"/>
                </a:solidFill>
              </a:rPr>
              <a:t>From CP to XC</a:t>
            </a:r>
          </a:p>
          <a:p>
            <a:pPr eaLnBrk="1" hangingPunct="1">
              <a:spcBef>
                <a:spcPct val="50000"/>
              </a:spcBef>
            </a:pPr>
            <a:r>
              <a:rPr lang="en-GB" sz="2800" dirty="0">
                <a:solidFill>
                  <a:srgbClr val="FF0000"/>
                </a:solidFill>
              </a:rPr>
              <a:t>           </a:t>
            </a:r>
            <a:r>
              <a:rPr lang="en-GB" sz="2800" dirty="0">
                <a:solidFill>
                  <a:schemeClr val="bg1"/>
                </a:solidFill>
              </a:rPr>
              <a:t>An introduction to cross country flying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5875" y="612457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>
                <a:solidFill>
                  <a:srgbClr val="FFFF00"/>
                </a:solidFill>
              </a:rPr>
              <a:t>  The day is intended to be as interactive as possible: please ask questions at any point.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4175125" y="5332413"/>
            <a:ext cx="496887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 dirty="0">
                <a:solidFill>
                  <a:schemeClr val="bg1"/>
                </a:solidFill>
              </a:rPr>
              <a:t>Lead persons:</a:t>
            </a:r>
            <a:r>
              <a:rPr lang="en-GB" dirty="0">
                <a:solidFill>
                  <a:schemeClr val="bg1"/>
                </a:solidFill>
              </a:rPr>
              <a:t> Dave Ashcroft &amp; Ed </a:t>
            </a:r>
            <a:r>
              <a:rPr lang="en-GB" dirty="0" err="1">
                <a:solidFill>
                  <a:schemeClr val="bg1"/>
                </a:solidFill>
              </a:rPr>
              <a:t>Cleasby</a:t>
            </a:r>
            <a:r>
              <a:rPr lang="en-GB" dirty="0">
                <a:solidFill>
                  <a:schemeClr val="bg1"/>
                </a:solidFill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r>
              <a:rPr lang="en-GB" b="1" dirty="0">
                <a:solidFill>
                  <a:schemeClr val="bg1"/>
                </a:solidFill>
              </a:rPr>
              <a:t>Support:</a:t>
            </a:r>
            <a:r>
              <a:rPr lang="en-GB" dirty="0">
                <a:solidFill>
                  <a:schemeClr val="bg1"/>
                </a:solidFill>
              </a:rPr>
              <a:t> Rick </a:t>
            </a:r>
            <a:r>
              <a:rPr lang="en-GB" dirty="0" smtClean="0">
                <a:solidFill>
                  <a:schemeClr val="bg1"/>
                </a:solidFill>
              </a:rPr>
              <a:t>Livingstone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51" grpId="0" build="p"/>
      <p:bldP spid="3" grpId="0" build="p"/>
      <p:bldP spid="2055" grpId="0"/>
      <p:bldP spid="205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35394"/>
            <a:ext cx="6005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Find the next thermal – observational skills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4501"/>
            <a:ext cx="9144000" cy="63609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951111"/>
            <a:ext cx="37305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/>
              <a:t>Reading terrain – albedo values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Thermal sources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Thermal triggers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716016" y="951111"/>
            <a:ext cx="3910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/>
              <a:t>Reading clouds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Stages of development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Using cloud shadows for sky map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Cautionary note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5721056"/>
            <a:ext cx="79175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>
                <a:solidFill>
                  <a:srgbClr val="FF0000"/>
                </a:solidFill>
              </a:rPr>
              <a:t>The power of good observational skills</a:t>
            </a:r>
          </a:p>
          <a:p>
            <a:endParaRPr lang="en-GB" dirty="0"/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birds, smoke, water patterns, other gliders, cloud shadows, crops sun, </a:t>
            </a:r>
            <a:r>
              <a:rPr lang="en-GB" dirty="0" err="1" smtClean="0"/>
              <a:t>etc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9" name="Freeform 8"/>
          <p:cNvSpPr/>
          <p:nvPr/>
        </p:nvSpPr>
        <p:spPr>
          <a:xfrm>
            <a:off x="4247748" y="1513211"/>
            <a:ext cx="985879" cy="3819440"/>
          </a:xfrm>
          <a:custGeom>
            <a:avLst/>
            <a:gdLst>
              <a:gd name="connsiteX0" fmla="*/ 704578 w 985879"/>
              <a:gd name="connsiteY0" fmla="*/ 3819440 h 3819440"/>
              <a:gd name="connsiteX1" fmla="*/ 316160 w 985879"/>
              <a:gd name="connsiteY1" fmla="*/ 3293458 h 3819440"/>
              <a:gd name="connsiteX2" fmla="*/ 291884 w 985879"/>
              <a:gd name="connsiteY2" fmla="*/ 2872672 h 3819440"/>
              <a:gd name="connsiteX3" fmla="*/ 397080 w 985879"/>
              <a:gd name="connsiteY3" fmla="*/ 2605635 h 3819440"/>
              <a:gd name="connsiteX4" fmla="*/ 631749 w 985879"/>
              <a:gd name="connsiteY4" fmla="*/ 2338598 h 3819440"/>
              <a:gd name="connsiteX5" fmla="*/ 817866 w 985879"/>
              <a:gd name="connsiteY5" fmla="*/ 2168665 h 3819440"/>
              <a:gd name="connsiteX6" fmla="*/ 923063 w 985879"/>
              <a:gd name="connsiteY6" fmla="*/ 2023008 h 3819440"/>
              <a:gd name="connsiteX7" fmla="*/ 979707 w 985879"/>
              <a:gd name="connsiteY7" fmla="*/ 1820708 h 3819440"/>
              <a:gd name="connsiteX8" fmla="*/ 971615 w 985879"/>
              <a:gd name="connsiteY8" fmla="*/ 1513210 h 3819440"/>
              <a:gd name="connsiteX9" fmla="*/ 866418 w 985879"/>
              <a:gd name="connsiteY9" fmla="*/ 1319001 h 3819440"/>
              <a:gd name="connsiteX10" fmla="*/ 623657 w 985879"/>
              <a:gd name="connsiteY10" fmla="*/ 1229989 h 3819440"/>
              <a:gd name="connsiteX11" fmla="*/ 316160 w 985879"/>
              <a:gd name="connsiteY11" fmla="*/ 1173345 h 3819440"/>
              <a:gd name="connsiteX12" fmla="*/ 24847 w 985879"/>
              <a:gd name="connsiteY12" fmla="*/ 922492 h 3819440"/>
              <a:gd name="connsiteX13" fmla="*/ 16755 w 985879"/>
              <a:gd name="connsiteY13" fmla="*/ 671639 h 3819440"/>
              <a:gd name="connsiteX14" fmla="*/ 32939 w 985879"/>
              <a:gd name="connsiteY14" fmla="*/ 501706 h 3819440"/>
              <a:gd name="connsiteX15" fmla="*/ 154319 w 985879"/>
              <a:gd name="connsiteY15" fmla="*/ 372233 h 3819440"/>
              <a:gd name="connsiteX16" fmla="*/ 202871 w 985879"/>
              <a:gd name="connsiteY16" fmla="*/ 218485 h 3819440"/>
              <a:gd name="connsiteX17" fmla="*/ 146227 w 985879"/>
              <a:gd name="connsiteY17" fmla="*/ 121380 h 3819440"/>
              <a:gd name="connsiteX18" fmla="*/ 210964 w 985879"/>
              <a:gd name="connsiteY18" fmla="*/ 0 h 381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85879" h="3819440">
                <a:moveTo>
                  <a:pt x="704578" y="3819440"/>
                </a:moveTo>
                <a:cubicBezTo>
                  <a:pt x="544760" y="3635346"/>
                  <a:pt x="384942" y="3451253"/>
                  <a:pt x="316160" y="3293458"/>
                </a:cubicBezTo>
                <a:cubicBezTo>
                  <a:pt x="247378" y="3135663"/>
                  <a:pt x="278397" y="2987309"/>
                  <a:pt x="291884" y="2872672"/>
                </a:cubicBezTo>
                <a:cubicBezTo>
                  <a:pt x="305371" y="2758035"/>
                  <a:pt x="340436" y="2694647"/>
                  <a:pt x="397080" y="2605635"/>
                </a:cubicBezTo>
                <a:cubicBezTo>
                  <a:pt x="453724" y="2516623"/>
                  <a:pt x="561618" y="2411426"/>
                  <a:pt x="631749" y="2338598"/>
                </a:cubicBezTo>
                <a:cubicBezTo>
                  <a:pt x="701880" y="2265770"/>
                  <a:pt x="769314" y="2221263"/>
                  <a:pt x="817866" y="2168665"/>
                </a:cubicBezTo>
                <a:cubicBezTo>
                  <a:pt x="866418" y="2116067"/>
                  <a:pt x="896090" y="2081001"/>
                  <a:pt x="923063" y="2023008"/>
                </a:cubicBezTo>
                <a:cubicBezTo>
                  <a:pt x="950037" y="1965015"/>
                  <a:pt x="971615" y="1905674"/>
                  <a:pt x="979707" y="1820708"/>
                </a:cubicBezTo>
                <a:cubicBezTo>
                  <a:pt x="987799" y="1735742"/>
                  <a:pt x="990497" y="1596828"/>
                  <a:pt x="971615" y="1513210"/>
                </a:cubicBezTo>
                <a:cubicBezTo>
                  <a:pt x="952733" y="1429592"/>
                  <a:pt x="924411" y="1366204"/>
                  <a:pt x="866418" y="1319001"/>
                </a:cubicBezTo>
                <a:cubicBezTo>
                  <a:pt x="808425" y="1271797"/>
                  <a:pt x="715367" y="1254265"/>
                  <a:pt x="623657" y="1229989"/>
                </a:cubicBezTo>
                <a:cubicBezTo>
                  <a:pt x="531947" y="1205713"/>
                  <a:pt x="415962" y="1224594"/>
                  <a:pt x="316160" y="1173345"/>
                </a:cubicBezTo>
                <a:cubicBezTo>
                  <a:pt x="216358" y="1122095"/>
                  <a:pt x="74748" y="1006110"/>
                  <a:pt x="24847" y="922492"/>
                </a:cubicBezTo>
                <a:cubicBezTo>
                  <a:pt x="-25054" y="838874"/>
                  <a:pt x="15406" y="741770"/>
                  <a:pt x="16755" y="671639"/>
                </a:cubicBezTo>
                <a:cubicBezTo>
                  <a:pt x="18104" y="601508"/>
                  <a:pt x="10012" y="551607"/>
                  <a:pt x="32939" y="501706"/>
                </a:cubicBezTo>
                <a:cubicBezTo>
                  <a:pt x="55866" y="451805"/>
                  <a:pt x="125997" y="419436"/>
                  <a:pt x="154319" y="372233"/>
                </a:cubicBezTo>
                <a:cubicBezTo>
                  <a:pt x="182641" y="325030"/>
                  <a:pt x="204220" y="260294"/>
                  <a:pt x="202871" y="218485"/>
                </a:cubicBezTo>
                <a:cubicBezTo>
                  <a:pt x="201522" y="176676"/>
                  <a:pt x="144878" y="157794"/>
                  <a:pt x="146227" y="121380"/>
                </a:cubicBezTo>
                <a:cubicBezTo>
                  <a:pt x="147576" y="84966"/>
                  <a:pt x="179270" y="42483"/>
                  <a:pt x="210964" y="0"/>
                </a:cubicBezTo>
              </a:path>
            </a:pathLst>
          </a:cu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2570514" y="1496768"/>
            <a:ext cx="1847737" cy="4111013"/>
          </a:xfrm>
          <a:custGeom>
            <a:avLst/>
            <a:gdLst>
              <a:gd name="connsiteX0" fmla="*/ 585380 w 1847737"/>
              <a:gd name="connsiteY0" fmla="*/ 4111013 h 4111013"/>
              <a:gd name="connsiteX1" fmla="*/ 463999 w 1847737"/>
              <a:gd name="connsiteY1" fmla="*/ 3763055 h 4111013"/>
              <a:gd name="connsiteX2" fmla="*/ 334527 w 1847737"/>
              <a:gd name="connsiteY2" fmla="*/ 3309901 h 4111013"/>
              <a:gd name="connsiteX3" fmla="*/ 221238 w 1847737"/>
              <a:gd name="connsiteY3" fmla="*/ 2921483 h 4111013"/>
              <a:gd name="connsiteX4" fmla="*/ 83674 w 1847737"/>
              <a:gd name="connsiteY4" fmla="*/ 2759643 h 4111013"/>
              <a:gd name="connsiteX5" fmla="*/ 2753 w 1847737"/>
              <a:gd name="connsiteY5" fmla="*/ 2581618 h 4111013"/>
              <a:gd name="connsiteX6" fmla="*/ 35121 w 1847737"/>
              <a:gd name="connsiteY6" fmla="*/ 2371225 h 4111013"/>
              <a:gd name="connsiteX7" fmla="*/ 188870 w 1847737"/>
              <a:gd name="connsiteY7" fmla="*/ 2201292 h 4111013"/>
              <a:gd name="connsiteX8" fmla="*/ 407355 w 1847737"/>
              <a:gd name="connsiteY8" fmla="*/ 2096096 h 4111013"/>
              <a:gd name="connsiteX9" fmla="*/ 617748 w 1847737"/>
              <a:gd name="connsiteY9" fmla="*/ 1861427 h 4111013"/>
              <a:gd name="connsiteX10" fmla="*/ 884785 w 1847737"/>
              <a:gd name="connsiteY10" fmla="*/ 1553929 h 4111013"/>
              <a:gd name="connsiteX11" fmla="*/ 900969 w 1847737"/>
              <a:gd name="connsiteY11" fmla="*/ 1367813 h 4111013"/>
              <a:gd name="connsiteX12" fmla="*/ 949521 w 1847737"/>
              <a:gd name="connsiteY12" fmla="*/ 1157420 h 4111013"/>
              <a:gd name="connsiteX13" fmla="*/ 1022350 w 1847737"/>
              <a:gd name="connsiteY13" fmla="*/ 898474 h 4111013"/>
              <a:gd name="connsiteX14" fmla="*/ 1143730 w 1847737"/>
              <a:gd name="connsiteY14" fmla="*/ 704266 h 4111013"/>
              <a:gd name="connsiteX15" fmla="*/ 1370307 w 1847737"/>
              <a:gd name="connsiteY15" fmla="*/ 526241 h 4111013"/>
              <a:gd name="connsiteX16" fmla="*/ 1556424 w 1847737"/>
              <a:gd name="connsiteY16" fmla="*/ 404860 h 4111013"/>
              <a:gd name="connsiteX17" fmla="*/ 1613068 w 1847737"/>
              <a:gd name="connsiteY17" fmla="*/ 234928 h 4111013"/>
              <a:gd name="connsiteX18" fmla="*/ 1653528 w 1847737"/>
              <a:gd name="connsiteY18" fmla="*/ 105455 h 4111013"/>
              <a:gd name="connsiteX19" fmla="*/ 1807277 w 1847737"/>
              <a:gd name="connsiteY19" fmla="*/ 16443 h 4111013"/>
              <a:gd name="connsiteX20" fmla="*/ 1847737 w 1847737"/>
              <a:gd name="connsiteY20" fmla="*/ 259 h 411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47737" h="4111013">
                <a:moveTo>
                  <a:pt x="585380" y="4111013"/>
                </a:moveTo>
                <a:cubicBezTo>
                  <a:pt x="545594" y="4003793"/>
                  <a:pt x="505808" y="3896574"/>
                  <a:pt x="463999" y="3763055"/>
                </a:cubicBezTo>
                <a:cubicBezTo>
                  <a:pt x="422190" y="3629536"/>
                  <a:pt x="374987" y="3450163"/>
                  <a:pt x="334527" y="3309901"/>
                </a:cubicBezTo>
                <a:cubicBezTo>
                  <a:pt x="294067" y="3169639"/>
                  <a:pt x="263047" y="3013193"/>
                  <a:pt x="221238" y="2921483"/>
                </a:cubicBezTo>
                <a:cubicBezTo>
                  <a:pt x="179429" y="2829773"/>
                  <a:pt x="120088" y="2816287"/>
                  <a:pt x="83674" y="2759643"/>
                </a:cubicBezTo>
                <a:cubicBezTo>
                  <a:pt x="47260" y="2702999"/>
                  <a:pt x="10845" y="2646354"/>
                  <a:pt x="2753" y="2581618"/>
                </a:cubicBezTo>
                <a:cubicBezTo>
                  <a:pt x="-5339" y="2516882"/>
                  <a:pt x="4102" y="2434613"/>
                  <a:pt x="35121" y="2371225"/>
                </a:cubicBezTo>
                <a:cubicBezTo>
                  <a:pt x="66140" y="2307837"/>
                  <a:pt x="126831" y="2247147"/>
                  <a:pt x="188870" y="2201292"/>
                </a:cubicBezTo>
                <a:cubicBezTo>
                  <a:pt x="250909" y="2155437"/>
                  <a:pt x="335875" y="2152740"/>
                  <a:pt x="407355" y="2096096"/>
                </a:cubicBezTo>
                <a:cubicBezTo>
                  <a:pt x="478835" y="2039452"/>
                  <a:pt x="538176" y="1951788"/>
                  <a:pt x="617748" y="1861427"/>
                </a:cubicBezTo>
                <a:cubicBezTo>
                  <a:pt x="697320" y="1771066"/>
                  <a:pt x="837582" y="1636198"/>
                  <a:pt x="884785" y="1553929"/>
                </a:cubicBezTo>
                <a:cubicBezTo>
                  <a:pt x="931988" y="1471660"/>
                  <a:pt x="890180" y="1433898"/>
                  <a:pt x="900969" y="1367813"/>
                </a:cubicBezTo>
                <a:cubicBezTo>
                  <a:pt x="911758" y="1301728"/>
                  <a:pt x="929291" y="1235643"/>
                  <a:pt x="949521" y="1157420"/>
                </a:cubicBezTo>
                <a:cubicBezTo>
                  <a:pt x="969751" y="1079197"/>
                  <a:pt x="989982" y="974000"/>
                  <a:pt x="1022350" y="898474"/>
                </a:cubicBezTo>
                <a:cubicBezTo>
                  <a:pt x="1054718" y="822948"/>
                  <a:pt x="1085737" y="766305"/>
                  <a:pt x="1143730" y="704266"/>
                </a:cubicBezTo>
                <a:cubicBezTo>
                  <a:pt x="1201723" y="642227"/>
                  <a:pt x="1301525" y="576142"/>
                  <a:pt x="1370307" y="526241"/>
                </a:cubicBezTo>
                <a:cubicBezTo>
                  <a:pt x="1439089" y="476340"/>
                  <a:pt x="1515964" y="453412"/>
                  <a:pt x="1556424" y="404860"/>
                </a:cubicBezTo>
                <a:cubicBezTo>
                  <a:pt x="1596884" y="356308"/>
                  <a:pt x="1596884" y="284829"/>
                  <a:pt x="1613068" y="234928"/>
                </a:cubicBezTo>
                <a:cubicBezTo>
                  <a:pt x="1629252" y="185027"/>
                  <a:pt x="1621160" y="141869"/>
                  <a:pt x="1653528" y="105455"/>
                </a:cubicBezTo>
                <a:cubicBezTo>
                  <a:pt x="1685896" y="69041"/>
                  <a:pt x="1774909" y="33976"/>
                  <a:pt x="1807277" y="16443"/>
                </a:cubicBezTo>
                <a:cubicBezTo>
                  <a:pt x="1839645" y="-1090"/>
                  <a:pt x="1843691" y="-416"/>
                  <a:pt x="1847737" y="259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3333CC"/>
                </a:solidFill>
                <a:prstDash val="dash"/>
              </a:ln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3409873" y="1523211"/>
            <a:ext cx="3017941" cy="3348330"/>
          </a:xfrm>
          <a:custGeom>
            <a:avLst/>
            <a:gdLst>
              <a:gd name="connsiteX0" fmla="*/ 652329 w 3017941"/>
              <a:gd name="connsiteY0" fmla="*/ 3097341 h 3348330"/>
              <a:gd name="connsiteX1" fmla="*/ 1129759 w 3017941"/>
              <a:gd name="connsiteY1" fmla="*/ 3299642 h 3348330"/>
              <a:gd name="connsiteX2" fmla="*/ 1744754 w 3017941"/>
              <a:gd name="connsiteY2" fmla="*/ 3348194 h 3348330"/>
              <a:gd name="connsiteX3" fmla="*/ 2246460 w 3017941"/>
              <a:gd name="connsiteY3" fmla="*/ 3291550 h 3348330"/>
              <a:gd name="connsiteX4" fmla="*/ 2675338 w 3017941"/>
              <a:gd name="connsiteY4" fmla="*/ 3097341 h 3348330"/>
              <a:gd name="connsiteX5" fmla="*/ 2877639 w 3017941"/>
              <a:gd name="connsiteY5" fmla="*/ 2733200 h 3348330"/>
              <a:gd name="connsiteX6" fmla="*/ 2950467 w 3017941"/>
              <a:gd name="connsiteY6" fmla="*/ 2441886 h 3348330"/>
              <a:gd name="connsiteX7" fmla="*/ 2853362 w 3017941"/>
              <a:gd name="connsiteY7" fmla="*/ 2231493 h 3348330"/>
              <a:gd name="connsiteX8" fmla="*/ 2448761 w 3017941"/>
              <a:gd name="connsiteY8" fmla="*/ 2126297 h 3348330"/>
              <a:gd name="connsiteX9" fmla="*/ 1866134 w 3017941"/>
              <a:gd name="connsiteY9" fmla="*/ 2085837 h 3348330"/>
              <a:gd name="connsiteX10" fmla="*/ 1380612 w 3017941"/>
              <a:gd name="connsiteY10" fmla="*/ 2110113 h 3348330"/>
              <a:gd name="connsiteX11" fmla="*/ 765617 w 3017941"/>
              <a:gd name="connsiteY11" fmla="*/ 2142481 h 3348330"/>
              <a:gd name="connsiteX12" fmla="*/ 433844 w 3017941"/>
              <a:gd name="connsiteY12" fmla="*/ 2280046 h 3348330"/>
              <a:gd name="connsiteX13" fmla="*/ 37334 w 3017941"/>
              <a:gd name="connsiteY13" fmla="*/ 2369058 h 3348330"/>
              <a:gd name="connsiteX14" fmla="*/ 61610 w 3017941"/>
              <a:gd name="connsiteY14" fmla="*/ 2603727 h 3348330"/>
              <a:gd name="connsiteX15" fmla="*/ 433844 w 3017941"/>
              <a:gd name="connsiteY15" fmla="*/ 2676555 h 3348330"/>
              <a:gd name="connsiteX16" fmla="*/ 1445348 w 3017941"/>
              <a:gd name="connsiteY16" fmla="*/ 2611819 h 3348330"/>
              <a:gd name="connsiteX17" fmla="*/ 2262644 w 3017941"/>
              <a:gd name="connsiteY17" fmla="*/ 2466162 h 3348330"/>
              <a:gd name="connsiteX18" fmla="*/ 2820994 w 3017941"/>
              <a:gd name="connsiteY18" fmla="*/ 2021101 h 3348330"/>
              <a:gd name="connsiteX19" fmla="*/ 3015203 w 3017941"/>
              <a:gd name="connsiteY19" fmla="*/ 1341370 h 3348330"/>
              <a:gd name="connsiteX20" fmla="*/ 2869546 w 3017941"/>
              <a:gd name="connsiteY20" fmla="*/ 1082424 h 3348330"/>
              <a:gd name="connsiteX21" fmla="*/ 2092711 w 3017941"/>
              <a:gd name="connsiteY21" fmla="*/ 1001504 h 3348330"/>
              <a:gd name="connsiteX22" fmla="*/ 1056931 w 3017941"/>
              <a:gd name="connsiteY22" fmla="*/ 1114793 h 3348330"/>
              <a:gd name="connsiteX23" fmla="*/ 401476 w 3017941"/>
              <a:gd name="connsiteY23" fmla="*/ 1309001 h 3348330"/>
              <a:gd name="connsiteX24" fmla="*/ 207267 w 3017941"/>
              <a:gd name="connsiteY24" fmla="*/ 1519394 h 3348330"/>
              <a:gd name="connsiteX25" fmla="*/ 231543 w 3017941"/>
              <a:gd name="connsiteY25" fmla="*/ 1608407 h 3348330"/>
              <a:gd name="connsiteX26" fmla="*/ 547132 w 3017941"/>
              <a:gd name="connsiteY26" fmla="*/ 1697419 h 3348330"/>
              <a:gd name="connsiteX27" fmla="*/ 1364428 w 3017941"/>
              <a:gd name="connsiteY27" fmla="*/ 1543670 h 3348330"/>
              <a:gd name="connsiteX28" fmla="*/ 1930870 w 3017941"/>
              <a:gd name="connsiteY28" fmla="*/ 1398014 h 3348330"/>
              <a:gd name="connsiteX29" fmla="*/ 2351656 w 3017941"/>
              <a:gd name="connsiteY29" fmla="*/ 1179529 h 3348330"/>
              <a:gd name="connsiteX30" fmla="*/ 2691522 w 3017941"/>
              <a:gd name="connsiteY30" fmla="*/ 912492 h 3348330"/>
              <a:gd name="connsiteX31" fmla="*/ 2804810 w 3017941"/>
              <a:gd name="connsiteY31" fmla="*/ 677823 h 3348330"/>
              <a:gd name="connsiteX32" fmla="*/ 2764350 w 3017941"/>
              <a:gd name="connsiteY32" fmla="*/ 507890 h 3348330"/>
              <a:gd name="connsiteX33" fmla="*/ 2537773 w 3017941"/>
              <a:gd name="connsiteY33" fmla="*/ 402693 h 3348330"/>
              <a:gd name="connsiteX34" fmla="*/ 2295012 w 3017941"/>
              <a:gd name="connsiteY34" fmla="*/ 362233 h 3348330"/>
              <a:gd name="connsiteX35" fmla="*/ 1930870 w 3017941"/>
              <a:gd name="connsiteY35" fmla="*/ 354141 h 3348330"/>
              <a:gd name="connsiteX36" fmla="*/ 1518177 w 3017941"/>
              <a:gd name="connsiteY36" fmla="*/ 362233 h 3348330"/>
              <a:gd name="connsiteX37" fmla="*/ 1065023 w 3017941"/>
              <a:gd name="connsiteY37" fmla="*/ 362233 h 3348330"/>
              <a:gd name="connsiteX38" fmla="*/ 725157 w 3017941"/>
              <a:gd name="connsiteY38" fmla="*/ 410785 h 3348330"/>
              <a:gd name="connsiteX39" fmla="*/ 361015 w 3017941"/>
              <a:gd name="connsiteY39" fmla="*/ 459338 h 3348330"/>
              <a:gd name="connsiteX40" fmla="*/ 280095 w 3017941"/>
              <a:gd name="connsiteY40" fmla="*/ 564534 h 3348330"/>
              <a:gd name="connsiteX41" fmla="*/ 352923 w 3017941"/>
              <a:gd name="connsiteY41" fmla="*/ 653547 h 3348330"/>
              <a:gd name="connsiteX42" fmla="*/ 886998 w 3017941"/>
              <a:gd name="connsiteY42" fmla="*/ 685915 h 3348330"/>
              <a:gd name="connsiteX43" fmla="*/ 1550545 w 3017941"/>
              <a:gd name="connsiteY43" fmla="*/ 661639 h 3348330"/>
              <a:gd name="connsiteX44" fmla="*/ 1938962 w 3017941"/>
              <a:gd name="connsiteY44" fmla="*/ 629270 h 3348330"/>
              <a:gd name="connsiteX45" fmla="*/ 2230276 w 3017941"/>
              <a:gd name="connsiteY45" fmla="*/ 515982 h 3348330"/>
              <a:gd name="connsiteX46" fmla="*/ 2295012 w 3017941"/>
              <a:gd name="connsiteY46" fmla="*/ 329865 h 3348330"/>
              <a:gd name="connsiteX47" fmla="*/ 2222184 w 3017941"/>
              <a:gd name="connsiteY47" fmla="*/ 111380 h 3348330"/>
              <a:gd name="connsiteX48" fmla="*/ 1760938 w 3017941"/>
              <a:gd name="connsiteY48" fmla="*/ 6184 h 3348330"/>
              <a:gd name="connsiteX49" fmla="*/ 1469624 w 3017941"/>
              <a:gd name="connsiteY49" fmla="*/ 14276 h 3348330"/>
              <a:gd name="connsiteX50" fmla="*/ 1275415 w 3017941"/>
              <a:gd name="connsiteY50" fmla="*/ 30460 h 3348330"/>
              <a:gd name="connsiteX51" fmla="*/ 1202587 w 3017941"/>
              <a:gd name="connsiteY51" fmla="*/ 22368 h 3348330"/>
              <a:gd name="connsiteX52" fmla="*/ 1202587 w 3017941"/>
              <a:gd name="connsiteY52" fmla="*/ 6184 h 334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017941" h="3348330">
                <a:moveTo>
                  <a:pt x="652329" y="3097341"/>
                </a:moveTo>
                <a:cubicBezTo>
                  <a:pt x="800008" y="3177587"/>
                  <a:pt x="947688" y="3257833"/>
                  <a:pt x="1129759" y="3299642"/>
                </a:cubicBezTo>
                <a:cubicBezTo>
                  <a:pt x="1311830" y="3341451"/>
                  <a:pt x="1558637" y="3349543"/>
                  <a:pt x="1744754" y="3348194"/>
                </a:cubicBezTo>
                <a:cubicBezTo>
                  <a:pt x="1930871" y="3346845"/>
                  <a:pt x="2091363" y="3333359"/>
                  <a:pt x="2246460" y="3291550"/>
                </a:cubicBezTo>
                <a:cubicBezTo>
                  <a:pt x="2401557" y="3249741"/>
                  <a:pt x="2570142" y="3190399"/>
                  <a:pt x="2675338" y="3097341"/>
                </a:cubicBezTo>
                <a:cubicBezTo>
                  <a:pt x="2780534" y="3004283"/>
                  <a:pt x="2831784" y="2842442"/>
                  <a:pt x="2877639" y="2733200"/>
                </a:cubicBezTo>
                <a:cubicBezTo>
                  <a:pt x="2923494" y="2623958"/>
                  <a:pt x="2954513" y="2525504"/>
                  <a:pt x="2950467" y="2441886"/>
                </a:cubicBezTo>
                <a:cubicBezTo>
                  <a:pt x="2946421" y="2358268"/>
                  <a:pt x="2936980" y="2284091"/>
                  <a:pt x="2853362" y="2231493"/>
                </a:cubicBezTo>
                <a:cubicBezTo>
                  <a:pt x="2769744" y="2178895"/>
                  <a:pt x="2613299" y="2150573"/>
                  <a:pt x="2448761" y="2126297"/>
                </a:cubicBezTo>
                <a:cubicBezTo>
                  <a:pt x="2284223" y="2102021"/>
                  <a:pt x="2044159" y="2088534"/>
                  <a:pt x="1866134" y="2085837"/>
                </a:cubicBezTo>
                <a:cubicBezTo>
                  <a:pt x="1688109" y="2083140"/>
                  <a:pt x="1380612" y="2110113"/>
                  <a:pt x="1380612" y="2110113"/>
                </a:cubicBezTo>
                <a:cubicBezTo>
                  <a:pt x="1197193" y="2119554"/>
                  <a:pt x="923412" y="2114159"/>
                  <a:pt x="765617" y="2142481"/>
                </a:cubicBezTo>
                <a:cubicBezTo>
                  <a:pt x="607822" y="2170803"/>
                  <a:pt x="555224" y="2242283"/>
                  <a:pt x="433844" y="2280046"/>
                </a:cubicBezTo>
                <a:cubicBezTo>
                  <a:pt x="312464" y="2317809"/>
                  <a:pt x="99373" y="2315111"/>
                  <a:pt x="37334" y="2369058"/>
                </a:cubicBezTo>
                <a:cubicBezTo>
                  <a:pt x="-24705" y="2423005"/>
                  <a:pt x="-4475" y="2552478"/>
                  <a:pt x="61610" y="2603727"/>
                </a:cubicBezTo>
                <a:cubicBezTo>
                  <a:pt x="127695" y="2654976"/>
                  <a:pt x="203221" y="2675206"/>
                  <a:pt x="433844" y="2676555"/>
                </a:cubicBezTo>
                <a:cubicBezTo>
                  <a:pt x="664467" y="2677904"/>
                  <a:pt x="1140548" y="2646884"/>
                  <a:pt x="1445348" y="2611819"/>
                </a:cubicBezTo>
                <a:cubicBezTo>
                  <a:pt x="1750148" y="2576753"/>
                  <a:pt x="2033370" y="2564615"/>
                  <a:pt x="2262644" y="2466162"/>
                </a:cubicBezTo>
                <a:cubicBezTo>
                  <a:pt x="2491918" y="2367709"/>
                  <a:pt x="2695568" y="2208566"/>
                  <a:pt x="2820994" y="2021101"/>
                </a:cubicBezTo>
                <a:cubicBezTo>
                  <a:pt x="2946420" y="1833636"/>
                  <a:pt x="3007111" y="1497816"/>
                  <a:pt x="3015203" y="1341370"/>
                </a:cubicBezTo>
                <a:cubicBezTo>
                  <a:pt x="3023295" y="1184924"/>
                  <a:pt x="3023295" y="1139068"/>
                  <a:pt x="2869546" y="1082424"/>
                </a:cubicBezTo>
                <a:cubicBezTo>
                  <a:pt x="2715797" y="1025780"/>
                  <a:pt x="2394813" y="996109"/>
                  <a:pt x="2092711" y="1001504"/>
                </a:cubicBezTo>
                <a:cubicBezTo>
                  <a:pt x="1790609" y="1006899"/>
                  <a:pt x="1338803" y="1063544"/>
                  <a:pt x="1056931" y="1114793"/>
                </a:cubicBezTo>
                <a:cubicBezTo>
                  <a:pt x="775059" y="1166042"/>
                  <a:pt x="543086" y="1241568"/>
                  <a:pt x="401476" y="1309001"/>
                </a:cubicBezTo>
                <a:cubicBezTo>
                  <a:pt x="259866" y="1376434"/>
                  <a:pt x="235589" y="1469493"/>
                  <a:pt x="207267" y="1519394"/>
                </a:cubicBezTo>
                <a:cubicBezTo>
                  <a:pt x="178945" y="1569295"/>
                  <a:pt x="174899" y="1578736"/>
                  <a:pt x="231543" y="1608407"/>
                </a:cubicBezTo>
                <a:cubicBezTo>
                  <a:pt x="288187" y="1638078"/>
                  <a:pt x="358318" y="1708208"/>
                  <a:pt x="547132" y="1697419"/>
                </a:cubicBezTo>
                <a:cubicBezTo>
                  <a:pt x="735946" y="1686630"/>
                  <a:pt x="1133805" y="1593571"/>
                  <a:pt x="1364428" y="1543670"/>
                </a:cubicBezTo>
                <a:cubicBezTo>
                  <a:pt x="1595051" y="1493769"/>
                  <a:pt x="1766332" y="1458704"/>
                  <a:pt x="1930870" y="1398014"/>
                </a:cubicBezTo>
                <a:cubicBezTo>
                  <a:pt x="2095408" y="1337324"/>
                  <a:pt x="2224881" y="1260449"/>
                  <a:pt x="2351656" y="1179529"/>
                </a:cubicBezTo>
                <a:cubicBezTo>
                  <a:pt x="2478431" y="1098609"/>
                  <a:pt x="2615996" y="996110"/>
                  <a:pt x="2691522" y="912492"/>
                </a:cubicBezTo>
                <a:cubicBezTo>
                  <a:pt x="2767048" y="828874"/>
                  <a:pt x="2792672" y="745257"/>
                  <a:pt x="2804810" y="677823"/>
                </a:cubicBezTo>
                <a:cubicBezTo>
                  <a:pt x="2816948" y="610389"/>
                  <a:pt x="2808856" y="553745"/>
                  <a:pt x="2764350" y="507890"/>
                </a:cubicBezTo>
                <a:cubicBezTo>
                  <a:pt x="2719844" y="462035"/>
                  <a:pt x="2615996" y="426969"/>
                  <a:pt x="2537773" y="402693"/>
                </a:cubicBezTo>
                <a:cubicBezTo>
                  <a:pt x="2459550" y="378417"/>
                  <a:pt x="2396163" y="370325"/>
                  <a:pt x="2295012" y="362233"/>
                </a:cubicBezTo>
                <a:cubicBezTo>
                  <a:pt x="2193862" y="354141"/>
                  <a:pt x="2060342" y="354141"/>
                  <a:pt x="1930870" y="354141"/>
                </a:cubicBezTo>
                <a:cubicBezTo>
                  <a:pt x="1801398" y="354141"/>
                  <a:pt x="1518177" y="362233"/>
                  <a:pt x="1518177" y="362233"/>
                </a:cubicBezTo>
                <a:cubicBezTo>
                  <a:pt x="1373869" y="363582"/>
                  <a:pt x="1197193" y="354141"/>
                  <a:pt x="1065023" y="362233"/>
                </a:cubicBezTo>
                <a:cubicBezTo>
                  <a:pt x="932853" y="370325"/>
                  <a:pt x="725157" y="410785"/>
                  <a:pt x="725157" y="410785"/>
                </a:cubicBezTo>
                <a:cubicBezTo>
                  <a:pt x="607822" y="426969"/>
                  <a:pt x="435192" y="433713"/>
                  <a:pt x="361015" y="459338"/>
                </a:cubicBezTo>
                <a:cubicBezTo>
                  <a:pt x="286838" y="484963"/>
                  <a:pt x="281444" y="532166"/>
                  <a:pt x="280095" y="564534"/>
                </a:cubicBezTo>
                <a:cubicBezTo>
                  <a:pt x="278746" y="596902"/>
                  <a:pt x="251772" y="633317"/>
                  <a:pt x="352923" y="653547"/>
                </a:cubicBezTo>
                <a:cubicBezTo>
                  <a:pt x="454073" y="673777"/>
                  <a:pt x="687394" y="684566"/>
                  <a:pt x="886998" y="685915"/>
                </a:cubicBezTo>
                <a:cubicBezTo>
                  <a:pt x="1086602" y="687264"/>
                  <a:pt x="1375218" y="671080"/>
                  <a:pt x="1550545" y="661639"/>
                </a:cubicBezTo>
                <a:cubicBezTo>
                  <a:pt x="1725872" y="652198"/>
                  <a:pt x="1825674" y="653546"/>
                  <a:pt x="1938962" y="629270"/>
                </a:cubicBezTo>
                <a:cubicBezTo>
                  <a:pt x="2052251" y="604994"/>
                  <a:pt x="2170934" y="565883"/>
                  <a:pt x="2230276" y="515982"/>
                </a:cubicBezTo>
                <a:cubicBezTo>
                  <a:pt x="2289618" y="466081"/>
                  <a:pt x="2296361" y="397299"/>
                  <a:pt x="2295012" y="329865"/>
                </a:cubicBezTo>
                <a:cubicBezTo>
                  <a:pt x="2293663" y="262431"/>
                  <a:pt x="2311196" y="165327"/>
                  <a:pt x="2222184" y="111380"/>
                </a:cubicBezTo>
                <a:cubicBezTo>
                  <a:pt x="2133172" y="57433"/>
                  <a:pt x="1886365" y="22368"/>
                  <a:pt x="1760938" y="6184"/>
                </a:cubicBezTo>
                <a:cubicBezTo>
                  <a:pt x="1635511" y="-10000"/>
                  <a:pt x="1550544" y="10230"/>
                  <a:pt x="1469624" y="14276"/>
                </a:cubicBezTo>
                <a:cubicBezTo>
                  <a:pt x="1388704" y="18322"/>
                  <a:pt x="1319921" y="29111"/>
                  <a:pt x="1275415" y="30460"/>
                </a:cubicBezTo>
                <a:cubicBezTo>
                  <a:pt x="1230909" y="31809"/>
                  <a:pt x="1214725" y="26414"/>
                  <a:pt x="1202587" y="22368"/>
                </a:cubicBezTo>
                <a:cubicBezTo>
                  <a:pt x="1190449" y="18322"/>
                  <a:pt x="1202587" y="6184"/>
                  <a:pt x="1202587" y="618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29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 build="p"/>
      <p:bldP spid="7" grpId="0" build="p"/>
      <p:bldP spid="8" grpId="0"/>
      <p:bldP spid="9" grpId="0" animBg="1"/>
      <p:bldP spid="10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724" y="0"/>
            <a:ext cx="9144000" cy="7571840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88640"/>
            <a:ext cx="326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Reading clouds/terrain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" y="642602"/>
            <a:ext cx="9167192" cy="65841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868501"/>
            <a:ext cx="860068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3333CC"/>
                </a:solidFill>
              </a:rPr>
              <a:t>Reading clouds </a:t>
            </a:r>
            <a:r>
              <a:rPr lang="en-GB" sz="1400" i="1" dirty="0" smtClean="0">
                <a:solidFill>
                  <a:srgbClr val="FFFF00"/>
                </a:solidFill>
              </a:rPr>
              <a:t>(using clouds in the middle/top third)</a:t>
            </a:r>
          </a:p>
          <a:p>
            <a:endParaRPr lang="en-GB" dirty="0" smtClean="0"/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Visual indicator of atmospheric conditions – </a:t>
            </a:r>
            <a:r>
              <a:rPr lang="en-GB" sz="1600" dirty="0" err="1" smtClean="0"/>
              <a:t>airmass</a:t>
            </a:r>
            <a:r>
              <a:rPr lang="en-GB" sz="1600" dirty="0" smtClean="0"/>
              <a:t>, humidity, thermal heating, fronts, </a:t>
            </a:r>
            <a:r>
              <a:rPr lang="en-GB" sz="1600" dirty="0" err="1" smtClean="0"/>
              <a:t>etc</a:t>
            </a:r>
            <a:endParaRPr lang="en-GB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Infinite sizes, shapes, strengths – to non-visible (blue thermals)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The ‘classic’ cumulus provide excellent stepping stones to progress (thermal mapping)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Using cloud shadows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Assessing clouds in terms of thermal strength/remaining life/safety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err="1" smtClean="0"/>
              <a:t>Cloudbase</a:t>
            </a:r>
            <a:r>
              <a:rPr lang="en-GB" sz="1600" dirty="0" smtClean="0"/>
              <a:t> heights – changes over time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Thermal strength – changes over time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Avoiding going into cloud - actions</a:t>
            </a:r>
          </a:p>
          <a:p>
            <a:pPr marL="285750" indent="-285750">
              <a:buFont typeface="Arial" charset="0"/>
              <a:buChar char="•"/>
            </a:pPr>
            <a:endParaRPr lang="en-GB" dirty="0" smtClean="0"/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427984" y="6052646"/>
            <a:ext cx="326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solidFill>
                  <a:srgbClr val="92D050"/>
                </a:solidFill>
              </a:rPr>
              <a:t>“What goes up must come down …….”</a:t>
            </a:r>
            <a:endParaRPr lang="en-GB" sz="1400" i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9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39552" y="188640"/>
            <a:ext cx="2292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Reading terrain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305"/>
            <a:ext cx="9144000" cy="56590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4" y="4437112"/>
            <a:ext cx="759804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Reading terrain </a:t>
            </a:r>
            <a:r>
              <a:rPr lang="en-GB" sz="1400" i="1" dirty="0" smtClean="0">
                <a:solidFill>
                  <a:srgbClr val="FFFF00"/>
                </a:solidFill>
              </a:rPr>
              <a:t>(using ground sources in the middle/bottom third)</a:t>
            </a:r>
          </a:p>
          <a:p>
            <a:endParaRPr lang="en-GB" dirty="0" smtClean="0"/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Thermal heating differences – albedo values – strong contrasts between areas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Different ground sources at different times of the day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Trigger points and lines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Visual indicators of thermal release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Entrainment – </a:t>
            </a:r>
            <a:r>
              <a:rPr lang="en-GB" sz="1600" dirty="0" err="1" smtClean="0">
                <a:solidFill>
                  <a:schemeClr val="bg1"/>
                </a:solidFill>
              </a:rPr>
              <a:t>charcteristics</a:t>
            </a:r>
            <a:r>
              <a:rPr lang="en-GB" sz="1600" dirty="0" smtClean="0">
                <a:solidFill>
                  <a:schemeClr val="bg1"/>
                </a:solidFill>
              </a:rPr>
              <a:t> of low level thermals</a:t>
            </a:r>
          </a:p>
          <a:p>
            <a:pPr marL="285750" indent="-285750">
              <a:buFont typeface="Arial" charset="0"/>
              <a:buChar char="•"/>
            </a:pPr>
            <a:endParaRPr lang="en-GB" sz="1600" dirty="0" smtClean="0"/>
          </a:p>
          <a:p>
            <a:pPr marL="285750" indent="-285750">
              <a:buFont typeface="Arial" charset="0"/>
              <a:buChar char="•"/>
            </a:pPr>
            <a:endParaRPr lang="en-GB" sz="1600" dirty="0" smtClean="0"/>
          </a:p>
          <a:p>
            <a:pPr marL="285750" indent="-285750">
              <a:buFont typeface="Arial" charset="0"/>
              <a:buChar char="•"/>
            </a:pPr>
            <a:endParaRPr lang="en-GB" sz="1600" dirty="0" smtClean="0"/>
          </a:p>
          <a:p>
            <a:pPr marL="285750" indent="-285750">
              <a:buFont typeface="Arial" charset="0"/>
              <a:buChar char="•"/>
            </a:pPr>
            <a:endParaRPr lang="en-GB" dirty="0" smtClean="0"/>
          </a:p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6" name="Picture 5" descr="chart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45"/>
          <a:stretch/>
        </p:blipFill>
        <p:spPr bwMode="auto">
          <a:xfrm>
            <a:off x="3563888" y="2554080"/>
            <a:ext cx="5508104" cy="180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017452" y="3587824"/>
            <a:ext cx="489654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017452" y="3933056"/>
            <a:ext cx="48965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94" y="6381328"/>
            <a:ext cx="9097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7030A0"/>
                </a:solidFill>
              </a:rPr>
              <a:t>“Your speed is dictated less by the glider, than by the conditions or as the day changes”</a:t>
            </a:r>
            <a:endParaRPr lang="en-GB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69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build="p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39552" y="188640"/>
            <a:ext cx="3053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Wind and sun effects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305"/>
            <a:ext cx="9144000" cy="3282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48"/>
            <a:ext cx="9144000" cy="2996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836712"/>
            <a:ext cx="55088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FFC000"/>
                </a:solidFill>
              </a:rPr>
              <a:t>Corollas effect – to veer with height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FFC000"/>
                </a:solidFill>
              </a:rPr>
              <a:t>Cloud </a:t>
            </a:r>
            <a:r>
              <a:rPr lang="en-GB" dirty="0" err="1" smtClean="0">
                <a:solidFill>
                  <a:srgbClr val="FFC000"/>
                </a:solidFill>
              </a:rPr>
              <a:t>streeting</a:t>
            </a:r>
            <a:endParaRPr lang="en-GB" dirty="0" smtClean="0">
              <a:solidFill>
                <a:srgbClr val="FFC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FFC000"/>
                </a:solidFill>
              </a:rPr>
              <a:t>Bending of thermals </a:t>
            </a:r>
            <a:r>
              <a:rPr lang="en-GB" smtClean="0">
                <a:solidFill>
                  <a:srgbClr val="FFC000"/>
                </a:solidFill>
              </a:rPr>
              <a:t>with height</a:t>
            </a:r>
            <a:endParaRPr lang="en-GB" dirty="0" smtClean="0">
              <a:solidFill>
                <a:srgbClr val="FFC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FFC000"/>
                </a:solidFill>
              </a:rPr>
              <a:t>Effects of sun on valley and adjacent high ground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6450551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Wensleydale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28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build="p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39552" y="188640"/>
            <a:ext cx="5004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Making effective use of instruments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" t="14869" r="6657"/>
          <a:stretch/>
        </p:blipFill>
        <p:spPr>
          <a:xfrm>
            <a:off x="107504" y="692697"/>
            <a:ext cx="8928992" cy="6120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r="10267"/>
          <a:stretch/>
        </p:blipFill>
        <p:spPr>
          <a:xfrm>
            <a:off x="3419872" y="694774"/>
            <a:ext cx="5616624" cy="57585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694774"/>
            <a:ext cx="3312368" cy="61632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t="6418" r="18378"/>
          <a:stretch/>
        </p:blipFill>
        <p:spPr>
          <a:xfrm>
            <a:off x="3419872" y="694773"/>
            <a:ext cx="5616624" cy="61186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764704"/>
            <a:ext cx="3269165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Useful fields of information</a:t>
            </a:r>
          </a:p>
          <a:p>
            <a:endParaRPr lang="en-GB" dirty="0"/>
          </a:p>
          <a:p>
            <a:r>
              <a:rPr lang="en-GB" dirty="0" smtClean="0"/>
              <a:t>FLIGHT INFO’</a:t>
            </a:r>
          </a:p>
          <a:p>
            <a:endParaRPr lang="en-GB" dirty="0"/>
          </a:p>
          <a:p>
            <a:pPr marL="285750" indent="-285750">
              <a:buFont typeface="Arial" charset="0"/>
              <a:buChar char="•"/>
            </a:pPr>
            <a:r>
              <a:rPr lang="en-GB" dirty="0" err="1" smtClean="0"/>
              <a:t>Vario</a:t>
            </a:r>
            <a:r>
              <a:rPr lang="en-GB" dirty="0" smtClean="0"/>
              <a:t> – visual/audio?</a:t>
            </a:r>
            <a:endParaRPr lang="en-GB" dirty="0"/>
          </a:p>
          <a:p>
            <a:pPr marL="285750" indent="-285750">
              <a:buFont typeface="Arial" charset="0"/>
              <a:buChar char="•"/>
            </a:pPr>
            <a:r>
              <a:rPr lang="en-GB" dirty="0"/>
              <a:t>Ground </a:t>
            </a:r>
            <a:r>
              <a:rPr lang="en-GB" dirty="0" smtClean="0"/>
              <a:t>speed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Height  QNF – QNH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Glide angle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Time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Wind speed and direction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Your bearing</a:t>
            </a:r>
          </a:p>
          <a:p>
            <a:pPr marL="285750" indent="-285750">
              <a:buFont typeface="Arial" charset="0"/>
              <a:buChar char="•"/>
            </a:pPr>
            <a:endParaRPr lang="en-GB" dirty="0"/>
          </a:p>
          <a:p>
            <a:r>
              <a:rPr lang="en-GB" dirty="0" smtClean="0"/>
              <a:t>NAVIGATION INFO’</a:t>
            </a:r>
          </a:p>
          <a:p>
            <a:endParaRPr lang="en-GB" dirty="0"/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Your location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Your track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Airspace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Distances TO(?) goal or TP</a:t>
            </a:r>
          </a:p>
          <a:p>
            <a:pPr marL="285750" indent="-285750">
              <a:buFont typeface="Arial" charset="0"/>
              <a:buChar char="•"/>
            </a:pPr>
            <a:endParaRPr lang="en-GB" dirty="0" smtClean="0"/>
          </a:p>
          <a:p>
            <a:pPr marL="285750" indent="-285750">
              <a:buFont typeface="Arial" charset="0"/>
              <a:buChar char="•"/>
            </a:pPr>
            <a:r>
              <a:rPr lang="en-GB" sz="1200" dirty="0" smtClean="0">
                <a:solidFill>
                  <a:srgbClr val="FF0000"/>
                </a:solidFill>
              </a:rPr>
              <a:t>GPS enabled and recording a </a:t>
            </a:r>
            <a:r>
              <a:rPr lang="en-GB" sz="1200" dirty="0" err="1" smtClean="0">
                <a:solidFill>
                  <a:srgbClr val="FF0000"/>
                </a:solidFill>
              </a:rPr>
              <a:t>tracklog</a:t>
            </a:r>
            <a:r>
              <a:rPr lang="en-GB" sz="1200" dirty="0" smtClean="0">
                <a:solidFill>
                  <a:srgbClr val="FF0000"/>
                </a:solidFill>
              </a:rPr>
              <a:t>.</a:t>
            </a:r>
          </a:p>
          <a:p>
            <a:endParaRPr lang="en-GB" dirty="0" smtClean="0"/>
          </a:p>
          <a:p>
            <a:pPr marL="285750" indent="-285750">
              <a:buFont typeface="Arial" charset="0"/>
              <a:buChar char="•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58315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144000" cy="6885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 descr="http://nokaviation.com/images/may06/map_airsp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08720"/>
            <a:ext cx="521603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188640"/>
            <a:ext cx="3456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Airspace considerations</a:t>
            </a: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908720"/>
            <a:ext cx="7077066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buy/study an airspace map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Carry it to be legal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Load airspace onto your GPS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Set GPS mapping to only what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you need – avoid extraneous detail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Know your area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Pre-plan route to avoid airspace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Plan well in advance to avoid airspace</a:t>
            </a:r>
          </a:p>
          <a:p>
            <a:pPr marL="285750" indent="-285750">
              <a:buFont typeface="Arial" charset="0"/>
              <a:buChar char="•"/>
            </a:pPr>
            <a:endParaRPr lang="en-GB" sz="1600" dirty="0"/>
          </a:p>
          <a:p>
            <a:pPr marL="285750" indent="-285750">
              <a:buFont typeface="Arial" charset="0"/>
              <a:buChar char="•"/>
            </a:pPr>
            <a:endParaRPr lang="en-GB" sz="1600" dirty="0" smtClean="0"/>
          </a:p>
          <a:p>
            <a:pPr marL="285750" indent="-285750">
              <a:buFont typeface="Arial" charset="0"/>
              <a:buChar char="•"/>
            </a:pPr>
            <a:endParaRPr lang="en-GB" sz="1600" dirty="0"/>
          </a:p>
          <a:p>
            <a:pPr marL="285750" indent="-285750">
              <a:buFont typeface="Arial" charset="0"/>
              <a:buChar char="•"/>
            </a:pPr>
            <a:endParaRPr lang="en-GB" sz="1600" dirty="0" smtClean="0"/>
          </a:p>
          <a:p>
            <a:r>
              <a:rPr lang="en-GB" sz="1600" dirty="0" smtClean="0"/>
              <a:t>If you fly in some areas then airspace is</a:t>
            </a:r>
          </a:p>
          <a:p>
            <a:r>
              <a:rPr lang="en-GB" sz="1600" dirty="0"/>
              <a:t>a</a:t>
            </a:r>
            <a:r>
              <a:rPr lang="en-GB" sz="1600" dirty="0" smtClean="0"/>
              <a:t> big issue in your route planning and </a:t>
            </a:r>
          </a:p>
          <a:p>
            <a:r>
              <a:rPr lang="en-GB" sz="1600" dirty="0"/>
              <a:t>e</a:t>
            </a:r>
            <a:r>
              <a:rPr lang="en-GB" sz="1600" dirty="0" smtClean="0"/>
              <a:t>n-route navigation. </a:t>
            </a:r>
          </a:p>
          <a:p>
            <a:endParaRPr lang="en-GB" sz="1600" dirty="0"/>
          </a:p>
          <a:p>
            <a:r>
              <a:rPr lang="en-GB" sz="1600" dirty="0" smtClean="0"/>
              <a:t>The Lakes has little below FL65 but it </a:t>
            </a:r>
          </a:p>
          <a:p>
            <a:r>
              <a:rPr lang="en-GB" sz="1600" dirty="0" smtClean="0"/>
              <a:t>does have some and some D areas.</a:t>
            </a:r>
          </a:p>
          <a:p>
            <a:endParaRPr lang="en-GB" sz="1600" dirty="0"/>
          </a:p>
          <a:p>
            <a:r>
              <a:rPr lang="en-GB" sz="1600" dirty="0" smtClean="0"/>
              <a:t>The Dales is not too bad, but once you </a:t>
            </a:r>
          </a:p>
          <a:p>
            <a:r>
              <a:rPr lang="en-GB" sz="1600" dirty="0"/>
              <a:t>e</a:t>
            </a:r>
            <a:r>
              <a:rPr lang="en-GB" sz="1600" dirty="0" smtClean="0"/>
              <a:t>nter the Vale of York it can get more </a:t>
            </a:r>
          </a:p>
          <a:p>
            <a:r>
              <a:rPr lang="en-GB" sz="1600" dirty="0"/>
              <a:t>c</a:t>
            </a:r>
            <a:r>
              <a:rPr lang="en-GB" sz="1600" dirty="0" smtClean="0"/>
              <a:t>omplex. It depends on the direction you take and the distance from take off.</a:t>
            </a:r>
          </a:p>
          <a:p>
            <a:pPr marL="285750" indent="-285750">
              <a:buFont typeface="Arial" charset="0"/>
              <a:buChar char="•"/>
            </a:pPr>
            <a:endParaRPr lang="en-GB" sz="1600" dirty="0" smtClean="0"/>
          </a:p>
          <a:p>
            <a:pPr marL="285750" indent="-285750">
              <a:buFont typeface="Arial" charset="0"/>
              <a:buChar char="•"/>
            </a:pPr>
            <a:endParaRPr lang="en-GB" sz="1600" dirty="0" smtClean="0"/>
          </a:p>
          <a:p>
            <a:pPr marL="285750" indent="-285750">
              <a:buFont typeface="Arial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9012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39552" y="116632"/>
            <a:ext cx="3663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Planning your landing out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305"/>
            <a:ext cx="9144000" cy="62245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442" y="836712"/>
            <a:ext cx="841127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Approaches</a:t>
            </a:r>
          </a:p>
          <a:p>
            <a:endParaRPr lang="en-GB" dirty="0"/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Don’t push it – or leave it too late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When getting low (below 1000’) give some thought to landing options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Map out the various obstacles/hazards – power lines, masts, fences, trees </a:t>
            </a:r>
            <a:r>
              <a:rPr lang="en-GB" dirty="0" err="1" smtClean="0">
                <a:solidFill>
                  <a:schemeClr val="bg1"/>
                </a:solidFill>
              </a:rPr>
              <a:t>etc</a:t>
            </a:r>
            <a:endParaRPr lang="en-GB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Plan your approach to go over last ditch, thermal sources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Assess wind direction – your instruments plus ground indicators.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Check that upwind of your chosen field there aren’t rotor hazards if windy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Fine tune your landing options as you get lower – have a plan B and C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Avoid crops, stock – especially horses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Try to make it near a road, village and check the gate location on finals.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137" y="4221088"/>
            <a:ext cx="57567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After landing</a:t>
            </a:r>
          </a:p>
          <a:p>
            <a:endParaRPr lang="en-GB" dirty="0"/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Bundle glider move to side of field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Be courteous if approached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Check mobile signal  - pack, eat/drink – look at map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Plan your retrieve – carry a hitching sign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Get to know/ask – bus/train timetables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Co-ordinate with others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9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build="p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16632"/>
            <a:ext cx="466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Post flight reflection and analysis</a:t>
            </a:r>
            <a:endParaRPr lang="en-GB" sz="2400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742950"/>
            <a:ext cx="4919216" cy="311809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7" y="4005064"/>
            <a:ext cx="4886293" cy="27363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754" y="578297"/>
            <a:ext cx="3847913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After any xc it’s normally to try to re-live the</a:t>
            </a:r>
          </a:p>
          <a:p>
            <a:r>
              <a:rPr lang="en-GB" sz="1400" dirty="0" smtClean="0"/>
              <a:t>excitement of the flight and think about </a:t>
            </a:r>
          </a:p>
          <a:p>
            <a:r>
              <a:rPr lang="en-GB" sz="1400" dirty="0"/>
              <a:t>w</a:t>
            </a:r>
            <a:r>
              <a:rPr lang="en-GB" sz="1400" dirty="0" smtClean="0"/>
              <a:t>here you made mistakes or things you </a:t>
            </a:r>
          </a:p>
          <a:p>
            <a:r>
              <a:rPr lang="en-GB" sz="1400" dirty="0"/>
              <a:t>c</a:t>
            </a:r>
            <a:r>
              <a:rPr lang="en-GB" sz="1400" dirty="0" smtClean="0"/>
              <a:t>ould have done better.</a:t>
            </a:r>
          </a:p>
          <a:p>
            <a:endParaRPr lang="en-GB" sz="1400" dirty="0"/>
          </a:p>
          <a:p>
            <a:r>
              <a:rPr lang="en-GB" sz="1400" dirty="0" smtClean="0"/>
              <a:t>Having photos/video and </a:t>
            </a:r>
            <a:r>
              <a:rPr lang="en-GB" sz="1400" dirty="0" err="1" smtClean="0"/>
              <a:t>tracklogs</a:t>
            </a:r>
            <a:r>
              <a:rPr lang="en-GB" sz="1400" dirty="0" smtClean="0"/>
              <a:t> makes </a:t>
            </a:r>
          </a:p>
          <a:p>
            <a:r>
              <a:rPr lang="en-GB" sz="1400" dirty="0" smtClean="0"/>
              <a:t>Much easier.</a:t>
            </a:r>
          </a:p>
          <a:p>
            <a:endParaRPr lang="en-GB" sz="1400" dirty="0"/>
          </a:p>
          <a:p>
            <a:pPr marL="285750" indent="-285750">
              <a:buFont typeface="Arial" charset="0"/>
              <a:buChar char="•"/>
            </a:pPr>
            <a:r>
              <a:rPr lang="en-GB" sz="1400" dirty="0" smtClean="0"/>
              <a:t>Capture still photos of key decision points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400" dirty="0" smtClean="0"/>
              <a:t>Download and study the </a:t>
            </a:r>
            <a:r>
              <a:rPr lang="en-GB" sz="1400" dirty="0" err="1" smtClean="0"/>
              <a:t>tracklog</a:t>
            </a:r>
            <a:r>
              <a:rPr lang="en-GB" sz="1400" dirty="0" smtClean="0"/>
              <a:t> in terms</a:t>
            </a:r>
          </a:p>
          <a:p>
            <a:r>
              <a:rPr lang="en-GB" sz="1400" dirty="0"/>
              <a:t>o</a:t>
            </a:r>
            <a:r>
              <a:rPr lang="en-GB" sz="1400" dirty="0" smtClean="0"/>
              <a:t>f</a:t>
            </a:r>
          </a:p>
          <a:p>
            <a:endParaRPr lang="en-GB" sz="1400" dirty="0" smtClean="0"/>
          </a:p>
          <a:p>
            <a:r>
              <a:rPr lang="en-GB" sz="1400" dirty="0"/>
              <a:t> </a:t>
            </a:r>
            <a:r>
              <a:rPr lang="en-GB" sz="1400" dirty="0" smtClean="0"/>
              <a:t> a)  the lines you took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b)  your </a:t>
            </a:r>
            <a:r>
              <a:rPr lang="en-GB" sz="1400" dirty="0" err="1" smtClean="0"/>
              <a:t>thermalling</a:t>
            </a:r>
            <a:r>
              <a:rPr lang="en-GB" sz="1400" dirty="0" smtClean="0"/>
              <a:t> techniques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c)  comparing your line against others if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     possible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d)  the key decision points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e)  where thermals were to be found.</a:t>
            </a:r>
          </a:p>
          <a:p>
            <a:endParaRPr lang="en-GB" sz="1400" dirty="0"/>
          </a:p>
          <a:p>
            <a:endParaRPr lang="en-GB" sz="1400" dirty="0" smtClean="0"/>
          </a:p>
          <a:p>
            <a:r>
              <a:rPr lang="en-GB" sz="1400" dirty="0" smtClean="0"/>
              <a:t>What you could learn from your mistakes</a:t>
            </a:r>
          </a:p>
          <a:p>
            <a:r>
              <a:rPr lang="en-GB" sz="1400" dirty="0" smtClean="0"/>
              <a:t> – be honest. </a:t>
            </a:r>
          </a:p>
          <a:p>
            <a:endParaRPr lang="en-GB" sz="1400" dirty="0"/>
          </a:p>
          <a:p>
            <a:r>
              <a:rPr lang="en-GB" sz="1400" dirty="0" smtClean="0"/>
              <a:t>What could you do to fly better/further? </a:t>
            </a:r>
          </a:p>
          <a:p>
            <a:r>
              <a:rPr lang="en-GB" sz="1400" dirty="0" smtClean="0"/>
              <a:t>Technique, efficiency, composure, equipment, </a:t>
            </a:r>
          </a:p>
          <a:p>
            <a:r>
              <a:rPr lang="en-GB" sz="1400" dirty="0" smtClean="0"/>
              <a:t>Knowledge, with others, etc.</a:t>
            </a:r>
          </a:p>
          <a:p>
            <a:endParaRPr lang="en-GB" sz="1400" dirty="0"/>
          </a:p>
          <a:p>
            <a:r>
              <a:rPr lang="en-GB" sz="1400" dirty="0" smtClean="0"/>
              <a:t>               </a:t>
            </a:r>
            <a:endParaRPr lang="en-GB" sz="28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 rot="19494197">
            <a:off x="1869736" y="2950786"/>
            <a:ext cx="5519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="1" dirty="0" smtClean="0">
                <a:solidFill>
                  <a:srgbClr val="FF0000"/>
                </a:solidFill>
              </a:rPr>
              <a:t>SET GOALS</a:t>
            </a:r>
            <a:endParaRPr lang="en-GB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16632"/>
            <a:ext cx="1613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Other stuff</a:t>
            </a:r>
            <a:endParaRPr lang="en-GB" sz="2400" dirty="0"/>
          </a:p>
        </p:txBody>
      </p:sp>
      <p:pic>
        <p:nvPicPr>
          <p:cNvPr id="2050" name="Picture 2" descr="https://lh5.googleusercontent.com/-cPmnxxlytec/S6U0K38gtCI/AAAAAAAADPo/BgG62o42jl8/s640/SDC11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0649"/>
            <a:ext cx="4752528" cy="640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764704"/>
            <a:ext cx="24929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SIV/pilotage</a:t>
            </a:r>
          </a:p>
          <a:p>
            <a:r>
              <a:rPr lang="en-GB" dirty="0" smtClean="0"/>
              <a:t>Emergency equipment</a:t>
            </a:r>
          </a:p>
          <a:p>
            <a:r>
              <a:rPr lang="en-GB" dirty="0" err="1" smtClean="0"/>
              <a:t>Vol</a:t>
            </a:r>
            <a:r>
              <a:rPr lang="en-GB" dirty="0" smtClean="0"/>
              <a:t> </a:t>
            </a:r>
            <a:r>
              <a:rPr lang="en-GB" dirty="0" err="1" smtClean="0"/>
              <a:t>biv</a:t>
            </a:r>
            <a:endParaRPr lang="en-GB" dirty="0" smtClean="0"/>
          </a:p>
          <a:p>
            <a:r>
              <a:rPr lang="en-GB" dirty="0" smtClean="0"/>
              <a:t>Study books/videos</a:t>
            </a:r>
          </a:p>
          <a:p>
            <a:r>
              <a:rPr lang="en-GB" dirty="0" smtClean="0"/>
              <a:t>Courses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52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05034"/>
            <a:ext cx="9157167" cy="716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20713"/>
          </a:xfrm>
        </p:spPr>
        <p:txBody>
          <a:bodyPr/>
          <a:lstStyle/>
          <a:p>
            <a:pPr eaLnBrk="1" hangingPunct="1"/>
            <a:r>
              <a:rPr lang="en-GB" sz="2800" b="1" smtClean="0"/>
              <a:t>Programme </a:t>
            </a:r>
            <a:r>
              <a:rPr lang="en-GB" sz="2800" smtClean="0"/>
              <a:t>(approx)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79388" y="544513"/>
            <a:ext cx="8135937" cy="357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1600" b="1" dirty="0" smtClean="0"/>
              <a:t>Start    - 10:00:      </a:t>
            </a:r>
            <a:r>
              <a:rPr lang="en-GB" sz="1600" dirty="0" smtClean="0"/>
              <a:t>Welcome, Introduction and programme for the day</a:t>
            </a:r>
          </a:p>
          <a:p>
            <a:pPr eaLnBrk="1" hangingPunct="1">
              <a:defRPr/>
            </a:pPr>
            <a:r>
              <a:rPr lang="en-GB" sz="1600" b="1" dirty="0" smtClean="0"/>
              <a:t>RL       - 10:10:      </a:t>
            </a:r>
            <a:r>
              <a:rPr lang="en-GB" sz="1600" dirty="0" smtClean="0"/>
              <a:t>Group profile </a:t>
            </a:r>
          </a:p>
          <a:p>
            <a:pPr eaLnBrk="1" hangingPunct="1">
              <a:defRPr/>
            </a:pPr>
            <a:endParaRPr lang="en-GB" sz="1600" dirty="0" smtClean="0"/>
          </a:p>
          <a:p>
            <a:pPr eaLnBrk="1" hangingPunct="1">
              <a:defRPr/>
            </a:pPr>
            <a:r>
              <a:rPr lang="en-GB" sz="1600" dirty="0" smtClean="0"/>
              <a:t>The day will break down into approximately 4 x 1 </a:t>
            </a:r>
            <a:r>
              <a:rPr lang="en-GB" sz="1600" dirty="0" err="1" smtClean="0"/>
              <a:t>hr</a:t>
            </a:r>
            <a:r>
              <a:rPr lang="en-GB" sz="1600" dirty="0" smtClean="0"/>
              <a:t> slots with shorts breaks around 11:30, 12:45 – 1:30 lunch, 2:45 and finishing 4pm</a:t>
            </a:r>
          </a:p>
          <a:p>
            <a:pPr eaLnBrk="1" hangingPunct="1">
              <a:defRPr/>
            </a:pPr>
            <a:endParaRPr lang="en-GB" sz="1600" dirty="0" smtClean="0"/>
          </a:p>
          <a:p>
            <a:pPr eaLnBrk="1" hangingPunct="1">
              <a:defRPr/>
            </a:pPr>
            <a:r>
              <a:rPr lang="en-GB" sz="1600" dirty="0" smtClean="0"/>
              <a:t>     The bulk of the day will be jointly covered by DA/EC and will focus on the following areas:</a:t>
            </a:r>
          </a:p>
          <a:p>
            <a:pPr eaLnBrk="1" hangingPunct="1">
              <a:defRPr/>
            </a:pPr>
            <a:endParaRPr lang="en-GB" sz="1600" dirty="0" smtClean="0"/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en-GB" sz="1400" dirty="0" smtClean="0">
                <a:solidFill>
                  <a:srgbClr val="FFFF00"/>
                </a:solidFill>
              </a:rPr>
              <a:t>Why fly XC?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en-GB" sz="1400" dirty="0" smtClean="0">
                <a:solidFill>
                  <a:srgbClr val="FFFF00"/>
                </a:solidFill>
              </a:rPr>
              <a:t>When are you ready for XC?                                 Discussion topics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en-GB" sz="1400" dirty="0" smtClean="0">
                <a:solidFill>
                  <a:srgbClr val="FFFF00"/>
                </a:solidFill>
              </a:rPr>
              <a:t>Mental blocks/concerns to going XC?</a:t>
            </a:r>
          </a:p>
          <a:p>
            <a:pPr eaLnBrk="1" hangingPunct="1"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           </a:t>
            </a:r>
            <a:r>
              <a:rPr lang="en-GB" sz="1600" dirty="0" smtClean="0"/>
              <a:t>            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GB" sz="1600" dirty="0" smtClean="0"/>
          </a:p>
        </p:txBody>
      </p:sp>
      <p:sp>
        <p:nvSpPr>
          <p:cNvPr id="3077" name="TextBox 3"/>
          <p:cNvSpPr txBox="1">
            <a:spLocks noChangeArrowheads="1"/>
          </p:cNvSpPr>
          <p:nvPr/>
        </p:nvSpPr>
        <p:spPr bwMode="auto">
          <a:xfrm>
            <a:off x="179388" y="3789363"/>
            <a:ext cx="5112692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dirty="0">
                <a:solidFill>
                  <a:schemeClr val="bg1"/>
                </a:solidFill>
              </a:rPr>
              <a:t>  </a:t>
            </a:r>
          </a:p>
          <a:p>
            <a:pPr eaLnBrk="1" hangingPunct="1"/>
            <a:r>
              <a:rPr lang="en-GB" sz="1400" dirty="0">
                <a:solidFill>
                  <a:srgbClr val="7030A0"/>
                </a:solidFill>
              </a:rPr>
              <a:t>  a) </a:t>
            </a:r>
            <a:r>
              <a:rPr lang="en-GB" sz="1400" dirty="0" smtClean="0">
                <a:solidFill>
                  <a:srgbClr val="7030A0"/>
                </a:solidFill>
              </a:rPr>
              <a:t>  Mental and physical preparation </a:t>
            </a:r>
          </a:p>
          <a:p>
            <a:pPr eaLnBrk="1" hangingPunct="1"/>
            <a:r>
              <a:rPr lang="en-GB" sz="1400" dirty="0" smtClean="0">
                <a:solidFill>
                  <a:srgbClr val="7030A0"/>
                </a:solidFill>
              </a:rPr>
              <a:t>  b)   Reading </a:t>
            </a:r>
            <a:r>
              <a:rPr lang="en-GB" sz="1400" dirty="0">
                <a:solidFill>
                  <a:srgbClr val="7030A0"/>
                </a:solidFill>
              </a:rPr>
              <a:t>the weather – </a:t>
            </a:r>
            <a:r>
              <a:rPr lang="en-GB" sz="1400" dirty="0" smtClean="0">
                <a:solidFill>
                  <a:srgbClr val="7030A0"/>
                </a:solidFill>
              </a:rPr>
              <a:t>identifying the good days</a:t>
            </a:r>
            <a:endParaRPr lang="en-GB" sz="1400" dirty="0">
              <a:solidFill>
                <a:srgbClr val="7030A0"/>
              </a:solidFill>
            </a:endParaRPr>
          </a:p>
          <a:p>
            <a:pPr eaLnBrk="1" hangingPunct="1"/>
            <a:r>
              <a:rPr lang="en-GB" sz="1400" dirty="0">
                <a:solidFill>
                  <a:srgbClr val="7030A0"/>
                </a:solidFill>
              </a:rPr>
              <a:t>  </a:t>
            </a:r>
            <a:r>
              <a:rPr lang="en-GB" sz="1400" dirty="0" smtClean="0">
                <a:solidFill>
                  <a:srgbClr val="7030A0"/>
                </a:solidFill>
              </a:rPr>
              <a:t>c)   </a:t>
            </a:r>
            <a:r>
              <a:rPr lang="en-GB" sz="1400" dirty="0">
                <a:solidFill>
                  <a:srgbClr val="7030A0"/>
                </a:solidFill>
              </a:rPr>
              <a:t>Selecting the best </a:t>
            </a:r>
            <a:r>
              <a:rPr lang="en-GB" sz="1400" dirty="0" smtClean="0">
                <a:solidFill>
                  <a:srgbClr val="7030A0"/>
                </a:solidFill>
              </a:rPr>
              <a:t>site – Dales/Lakes/Pennines</a:t>
            </a:r>
            <a:endParaRPr lang="en-GB" sz="1400" dirty="0">
              <a:solidFill>
                <a:srgbClr val="7030A0"/>
              </a:solidFill>
            </a:endParaRPr>
          </a:p>
          <a:p>
            <a:pPr eaLnBrk="1" hangingPunct="1"/>
            <a:r>
              <a:rPr lang="en-GB" sz="1400" dirty="0">
                <a:solidFill>
                  <a:srgbClr val="7030A0"/>
                </a:solidFill>
              </a:rPr>
              <a:t>  </a:t>
            </a:r>
            <a:r>
              <a:rPr lang="en-GB" sz="1400" dirty="0" smtClean="0">
                <a:solidFill>
                  <a:srgbClr val="7030A0"/>
                </a:solidFill>
              </a:rPr>
              <a:t>d)   </a:t>
            </a:r>
            <a:r>
              <a:rPr lang="en-GB" sz="1400" dirty="0">
                <a:solidFill>
                  <a:srgbClr val="7030A0"/>
                </a:solidFill>
              </a:rPr>
              <a:t>Equipment – instruments, radios, </a:t>
            </a:r>
            <a:r>
              <a:rPr lang="en-GB" sz="1400" dirty="0" smtClean="0">
                <a:solidFill>
                  <a:srgbClr val="7030A0"/>
                </a:solidFill>
              </a:rPr>
              <a:t>cameras</a:t>
            </a:r>
          </a:p>
          <a:p>
            <a:pPr eaLnBrk="1" hangingPunct="1"/>
            <a:r>
              <a:rPr lang="en-GB" sz="1400" dirty="0">
                <a:solidFill>
                  <a:srgbClr val="7030A0"/>
                </a:solidFill>
              </a:rPr>
              <a:t> </a:t>
            </a:r>
            <a:r>
              <a:rPr lang="en-GB" sz="1400" dirty="0" smtClean="0">
                <a:solidFill>
                  <a:srgbClr val="7030A0"/>
                </a:solidFill>
              </a:rPr>
              <a:t> e)   Planning and general flying skills/strategies</a:t>
            </a:r>
          </a:p>
          <a:p>
            <a:pPr eaLnBrk="1" hangingPunct="1"/>
            <a:endParaRPr lang="en-GB" sz="1400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smtClean="0">
                <a:solidFill>
                  <a:srgbClr val="002060"/>
                </a:solidFill>
              </a:rPr>
              <a:t>  f)   </a:t>
            </a:r>
            <a:r>
              <a:rPr lang="en-GB" sz="1400" dirty="0">
                <a:solidFill>
                  <a:srgbClr val="002060"/>
                </a:solidFill>
              </a:rPr>
              <a:t>When to leave the hill  </a:t>
            </a:r>
          </a:p>
          <a:p>
            <a:pPr eaLnBrk="1" hangingPunct="1"/>
            <a:r>
              <a:rPr lang="en-GB" sz="1400" dirty="0">
                <a:solidFill>
                  <a:srgbClr val="002060"/>
                </a:solidFill>
              </a:rPr>
              <a:t>  </a:t>
            </a:r>
            <a:r>
              <a:rPr lang="en-GB" sz="1400" dirty="0" smtClean="0">
                <a:solidFill>
                  <a:srgbClr val="002060"/>
                </a:solidFill>
              </a:rPr>
              <a:t>g)   </a:t>
            </a:r>
            <a:r>
              <a:rPr lang="en-GB" sz="1400" dirty="0">
                <a:solidFill>
                  <a:srgbClr val="002060"/>
                </a:solidFill>
              </a:rPr>
              <a:t>Choosing best </a:t>
            </a:r>
            <a:r>
              <a:rPr lang="en-GB" sz="1400" dirty="0" smtClean="0">
                <a:solidFill>
                  <a:srgbClr val="002060"/>
                </a:solidFill>
              </a:rPr>
              <a:t>lines/on glide </a:t>
            </a:r>
            <a:r>
              <a:rPr lang="en-GB" sz="1400" dirty="0">
                <a:solidFill>
                  <a:srgbClr val="002060"/>
                </a:solidFill>
              </a:rPr>
              <a:t>– </a:t>
            </a:r>
            <a:r>
              <a:rPr lang="en-GB" sz="1400" dirty="0" smtClean="0">
                <a:solidFill>
                  <a:srgbClr val="002060"/>
                </a:solidFill>
              </a:rPr>
              <a:t>speed to fly</a:t>
            </a:r>
            <a:endParaRPr lang="en-GB" sz="1400" dirty="0">
              <a:solidFill>
                <a:srgbClr val="002060"/>
              </a:solidFill>
            </a:endParaRPr>
          </a:p>
          <a:p>
            <a:pPr eaLnBrk="1" hangingPunct="1"/>
            <a:r>
              <a:rPr lang="en-GB" sz="1400" dirty="0">
                <a:solidFill>
                  <a:srgbClr val="002060"/>
                </a:solidFill>
              </a:rPr>
              <a:t>   h</a:t>
            </a:r>
            <a:r>
              <a:rPr lang="en-GB" sz="1400" dirty="0" smtClean="0">
                <a:solidFill>
                  <a:srgbClr val="002060"/>
                </a:solidFill>
              </a:rPr>
              <a:t>)  Finding the next thermal -observational </a:t>
            </a:r>
            <a:r>
              <a:rPr lang="en-GB" sz="1400" dirty="0">
                <a:solidFill>
                  <a:srgbClr val="002060"/>
                </a:solidFill>
              </a:rPr>
              <a:t>skills</a:t>
            </a:r>
          </a:p>
          <a:p>
            <a:pPr eaLnBrk="1" hangingPunct="1"/>
            <a:r>
              <a:rPr lang="en-GB" sz="1400" dirty="0">
                <a:solidFill>
                  <a:srgbClr val="002060"/>
                </a:solidFill>
              </a:rPr>
              <a:t>   </a:t>
            </a:r>
            <a:r>
              <a:rPr lang="en-GB" sz="1400" dirty="0" err="1" smtClean="0">
                <a:solidFill>
                  <a:srgbClr val="002060"/>
                </a:solidFill>
              </a:rPr>
              <a:t>i</a:t>
            </a:r>
            <a:r>
              <a:rPr lang="en-GB" sz="1400" dirty="0" smtClean="0">
                <a:solidFill>
                  <a:srgbClr val="002060"/>
                </a:solidFill>
              </a:rPr>
              <a:t>)   </a:t>
            </a:r>
            <a:r>
              <a:rPr lang="en-GB" sz="1400" dirty="0">
                <a:solidFill>
                  <a:srgbClr val="002060"/>
                </a:solidFill>
              </a:rPr>
              <a:t>Reading and using </a:t>
            </a:r>
            <a:r>
              <a:rPr lang="en-GB" sz="1400" dirty="0" smtClean="0">
                <a:solidFill>
                  <a:srgbClr val="002060"/>
                </a:solidFill>
              </a:rPr>
              <a:t>clouds/terrain – third’s rule</a:t>
            </a:r>
            <a:endParaRPr lang="en-GB" sz="1400" dirty="0">
              <a:solidFill>
                <a:srgbClr val="002060"/>
              </a:solidFill>
            </a:endParaRPr>
          </a:p>
          <a:p>
            <a:pPr eaLnBrk="1" hangingPunct="1"/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smtClean="0">
                <a:solidFill>
                  <a:srgbClr val="002060"/>
                </a:solidFill>
              </a:rPr>
              <a:t>  j)   Changing gear</a:t>
            </a:r>
            <a:endParaRPr lang="en-GB" sz="1400" dirty="0">
              <a:solidFill>
                <a:srgbClr val="002060"/>
              </a:solidFill>
            </a:endParaRPr>
          </a:p>
          <a:p>
            <a:pPr eaLnBrk="1" hangingPunct="1"/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smtClean="0">
                <a:solidFill>
                  <a:schemeClr val="bg1"/>
                </a:solidFill>
              </a:rPr>
              <a:t>    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2080" y="4013061"/>
            <a:ext cx="3744913" cy="31085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dirty="0" smtClean="0">
                <a:solidFill>
                  <a:srgbClr val="FF0000"/>
                </a:solidFill>
              </a:rPr>
              <a:t>k)    </a:t>
            </a:r>
            <a:r>
              <a:rPr lang="en-GB" sz="1400" dirty="0">
                <a:solidFill>
                  <a:srgbClr val="FF0000"/>
                </a:solidFill>
              </a:rPr>
              <a:t>Effects of wind and sun</a:t>
            </a:r>
          </a:p>
          <a:p>
            <a:pPr marL="342900" indent="-342900">
              <a:buFontTx/>
              <a:buAutoNum type="alphaLcParenR" startAt="12"/>
              <a:defRPr/>
            </a:pPr>
            <a:r>
              <a:rPr lang="en-GB" sz="1400" dirty="0" smtClean="0">
                <a:solidFill>
                  <a:srgbClr val="FF0000"/>
                </a:solidFill>
              </a:rPr>
              <a:t>Making </a:t>
            </a:r>
            <a:r>
              <a:rPr lang="en-GB" sz="1400" dirty="0">
                <a:solidFill>
                  <a:srgbClr val="FF0000"/>
                </a:solidFill>
              </a:rPr>
              <a:t>effective </a:t>
            </a:r>
            <a:r>
              <a:rPr lang="en-GB" sz="1400">
                <a:solidFill>
                  <a:srgbClr val="FF0000"/>
                </a:solidFill>
              </a:rPr>
              <a:t>use </a:t>
            </a:r>
            <a:r>
              <a:rPr lang="en-GB" sz="1400" smtClean="0">
                <a:solidFill>
                  <a:srgbClr val="FF0000"/>
                </a:solidFill>
              </a:rPr>
              <a:t>of Instruments</a:t>
            </a:r>
            <a:endParaRPr lang="en-GB" sz="1400" dirty="0" smtClean="0">
              <a:solidFill>
                <a:srgbClr val="FF0000"/>
              </a:solidFill>
            </a:endParaRPr>
          </a:p>
          <a:p>
            <a:pPr marL="342900" indent="-342900">
              <a:buFontTx/>
              <a:buAutoNum type="alphaLcParenR" startAt="12"/>
              <a:defRPr/>
            </a:pPr>
            <a:r>
              <a:rPr lang="en-GB" sz="1400" dirty="0" smtClean="0">
                <a:solidFill>
                  <a:srgbClr val="FF0000"/>
                </a:solidFill>
              </a:rPr>
              <a:t>Airspace considerations</a:t>
            </a:r>
            <a:endParaRPr lang="en-GB" sz="1400" dirty="0">
              <a:solidFill>
                <a:srgbClr val="FF0000"/>
              </a:solidFill>
            </a:endParaRPr>
          </a:p>
          <a:p>
            <a:pPr marL="342900" indent="-342900">
              <a:buFontTx/>
              <a:buAutoNum type="alphaLcParenR" startAt="14"/>
              <a:defRPr/>
            </a:pPr>
            <a:r>
              <a:rPr lang="en-GB" sz="1400" dirty="0" smtClean="0">
                <a:solidFill>
                  <a:srgbClr val="FF0000"/>
                </a:solidFill>
              </a:rPr>
              <a:t>Planning </a:t>
            </a:r>
            <a:r>
              <a:rPr lang="en-GB" sz="1400" dirty="0">
                <a:solidFill>
                  <a:srgbClr val="FF0000"/>
                </a:solidFill>
              </a:rPr>
              <a:t>your landing out – when/where</a:t>
            </a:r>
          </a:p>
          <a:p>
            <a:pPr marL="342900" indent="-342900">
              <a:buFontTx/>
              <a:buAutoNum type="alphaLcParenR" startAt="14"/>
              <a:defRPr/>
            </a:pPr>
            <a:r>
              <a:rPr lang="en-GB" sz="1400" dirty="0">
                <a:solidFill>
                  <a:srgbClr val="FF0000"/>
                </a:solidFill>
              </a:rPr>
              <a:t>Judging terrain, slope and wind direction</a:t>
            </a:r>
          </a:p>
          <a:p>
            <a:pPr marL="342900" indent="-342900">
              <a:buFontTx/>
              <a:buAutoNum type="alphaLcParenR" startAt="14"/>
              <a:defRPr/>
            </a:pPr>
            <a:r>
              <a:rPr lang="en-GB" sz="1400" dirty="0" smtClean="0">
                <a:solidFill>
                  <a:srgbClr val="FF0000"/>
                </a:solidFill>
              </a:rPr>
              <a:t>Getting </a:t>
            </a:r>
            <a:r>
              <a:rPr lang="en-GB" sz="1400" dirty="0">
                <a:solidFill>
                  <a:srgbClr val="FF0000"/>
                </a:solidFill>
              </a:rPr>
              <a:t>back</a:t>
            </a:r>
            <a:r>
              <a:rPr lang="en-GB" sz="1400" dirty="0" smtClean="0">
                <a:solidFill>
                  <a:srgbClr val="FF0000"/>
                </a:solidFill>
              </a:rPr>
              <a:t>!</a:t>
            </a:r>
          </a:p>
          <a:p>
            <a:pPr>
              <a:defRPr/>
            </a:pPr>
            <a:endParaRPr lang="en-GB" sz="1400" dirty="0">
              <a:solidFill>
                <a:srgbClr val="FF0000"/>
              </a:solidFill>
            </a:endParaRPr>
          </a:p>
          <a:p>
            <a:pPr marL="342900" indent="-342900">
              <a:buFontTx/>
              <a:buAutoNum type="alphaLcParenR" startAt="14"/>
              <a:defRPr/>
            </a:pPr>
            <a:r>
              <a:rPr lang="en-GB" sz="1400" dirty="0">
                <a:solidFill>
                  <a:schemeClr val="bg1"/>
                </a:solidFill>
              </a:rPr>
              <a:t>Post flight reflection</a:t>
            </a:r>
          </a:p>
          <a:p>
            <a:pPr marL="342900" indent="-342900">
              <a:buFontTx/>
              <a:buAutoNum type="alphaLcParenR" startAt="14"/>
              <a:defRPr/>
            </a:pPr>
            <a:r>
              <a:rPr lang="en-GB" sz="1400" dirty="0">
                <a:solidFill>
                  <a:schemeClr val="bg1"/>
                </a:solidFill>
              </a:rPr>
              <a:t>Using flight information – </a:t>
            </a:r>
            <a:r>
              <a:rPr lang="en-GB" sz="1400" dirty="0" err="1" smtClean="0">
                <a:solidFill>
                  <a:schemeClr val="bg1"/>
                </a:solidFill>
              </a:rPr>
              <a:t>tracklog</a:t>
            </a:r>
            <a:r>
              <a:rPr lang="en-GB" sz="1400" dirty="0" smtClean="0">
                <a:solidFill>
                  <a:schemeClr val="bg1"/>
                </a:solidFill>
              </a:rPr>
              <a:t>/photos</a:t>
            </a:r>
            <a:endParaRPr lang="en-GB" sz="1400" dirty="0">
              <a:solidFill>
                <a:schemeClr val="bg1"/>
              </a:solidFill>
            </a:endParaRPr>
          </a:p>
          <a:p>
            <a:pPr marL="342900" indent="-342900">
              <a:buFontTx/>
              <a:buAutoNum type="alphaLcParenR" startAt="14"/>
              <a:defRPr/>
            </a:pPr>
            <a:r>
              <a:rPr lang="en-GB" sz="1400" dirty="0">
                <a:solidFill>
                  <a:schemeClr val="bg1"/>
                </a:solidFill>
              </a:rPr>
              <a:t>Improvement strategies</a:t>
            </a:r>
          </a:p>
          <a:p>
            <a:pPr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q)    Emergencies – use of 112/SPOT</a:t>
            </a:r>
          </a:p>
          <a:p>
            <a:pPr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                            </a:t>
            </a:r>
            <a:r>
              <a:rPr lang="en-GB" sz="1400" dirty="0">
                <a:solidFill>
                  <a:srgbClr val="FFFF00"/>
                </a:solidFill>
              </a:rPr>
              <a:t>PLENARY</a:t>
            </a:r>
          </a:p>
          <a:p>
            <a:pPr marL="342900" indent="-342900">
              <a:buFontTx/>
              <a:buAutoNum type="alphaLcParenR" startAt="14"/>
              <a:defRPr/>
            </a:pPr>
            <a:endParaRPr lang="en-GB" sz="1400" dirty="0">
              <a:solidFill>
                <a:schemeClr val="bg1"/>
              </a:solidFill>
            </a:endParaRPr>
          </a:p>
          <a:p>
            <a:pPr marL="342900" indent="-342900">
              <a:buFontTx/>
              <a:buAutoNum type="alphaLcParenR" startAt="14"/>
              <a:defRPr/>
            </a:pP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079" name="TextBox 5"/>
          <p:cNvSpPr txBox="1">
            <a:spLocks noChangeArrowheads="1"/>
          </p:cNvSpPr>
          <p:nvPr/>
        </p:nvSpPr>
        <p:spPr bwMode="auto">
          <a:xfrm>
            <a:off x="2987675" y="3500438"/>
            <a:ext cx="2952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u="sng" dirty="0">
                <a:solidFill>
                  <a:srgbClr val="3333CC"/>
                </a:solidFill>
              </a:rPr>
              <a:t>Going XC – the essentials</a:t>
            </a:r>
          </a:p>
        </p:txBody>
      </p:sp>
      <p:sp>
        <p:nvSpPr>
          <p:cNvPr id="3" name="Right Brace 2"/>
          <p:cNvSpPr/>
          <p:nvPr/>
        </p:nvSpPr>
        <p:spPr>
          <a:xfrm>
            <a:off x="3851920" y="2636912"/>
            <a:ext cx="288032" cy="800026"/>
          </a:xfrm>
          <a:prstGeom prst="rightBrac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04" grpId="0"/>
      <p:bldP spid="3077" grpId="0"/>
      <p:bldP spid="5" grpId="0"/>
      <p:bldP spid="3079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1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5" y="836712"/>
            <a:ext cx="4896544" cy="5760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953" y="260648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7030A0"/>
                </a:solidFill>
              </a:rPr>
              <a:t>Mental preparation</a:t>
            </a:r>
            <a:endParaRPr lang="en-GB" sz="24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563" y="1165118"/>
            <a:ext cx="29995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/>
              <a:t>Positive frame of mind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Mental rehearsal of flight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Arrangements sorted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Relaxed</a:t>
            </a:r>
          </a:p>
          <a:p>
            <a:endParaRPr lang="en-GB" dirty="0"/>
          </a:p>
          <a:p>
            <a:endParaRPr lang="en-GB" dirty="0" smtClean="0"/>
          </a:p>
          <a:p>
            <a:pPr marL="285750" indent="-285750">
              <a:buFont typeface="Arial" charset="0"/>
              <a:buChar char="•"/>
            </a:pP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" r="9412"/>
          <a:stretch/>
        </p:blipFill>
        <p:spPr>
          <a:xfrm>
            <a:off x="3942949" y="836712"/>
            <a:ext cx="5146535" cy="57617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1953" y="3198167"/>
            <a:ext cx="2977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7030A0"/>
                </a:solidFill>
              </a:rPr>
              <a:t>Physical preparation</a:t>
            </a:r>
            <a:endParaRPr lang="en-GB" sz="2400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953" y="3861048"/>
            <a:ext cx="3256020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/>
              <a:t>Toilet break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Fluids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Food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Clothing (dress </a:t>
            </a:r>
            <a:r>
              <a:rPr lang="en-GB" smtClean="0"/>
              <a:t>for altitude</a:t>
            </a:r>
            <a:r>
              <a:rPr lang="en-GB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Charged batteries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/>
              <a:t>All equipment </a:t>
            </a:r>
            <a:r>
              <a:rPr lang="en-GB" dirty="0" smtClean="0"/>
              <a:t>checked</a:t>
            </a:r>
          </a:p>
          <a:p>
            <a:r>
              <a:rPr lang="en-GB" dirty="0"/>
              <a:t> </a:t>
            </a:r>
            <a:r>
              <a:rPr lang="en-GB" dirty="0" smtClean="0"/>
              <a:t> </a:t>
            </a:r>
            <a:r>
              <a:rPr lang="en-GB" sz="1600" dirty="0" smtClean="0"/>
              <a:t>a) maps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b) phones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c) money/cards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d) hitching signs</a:t>
            </a:r>
          </a:p>
          <a:p>
            <a:endParaRPr lang="en-GB" sz="1600" dirty="0"/>
          </a:p>
          <a:p>
            <a:pPr marL="285750" indent="-285750">
              <a:buFont typeface="Arial" charset="0"/>
              <a:buChar char="•"/>
            </a:pPr>
            <a:endParaRPr lang="en-GB" dirty="0" smtClean="0"/>
          </a:p>
          <a:p>
            <a:pPr marL="285750" indent="-285750">
              <a:buFont typeface="Arial" charset="0"/>
              <a:buChar char="•"/>
            </a:pPr>
            <a:endParaRPr lang="en-GB" dirty="0" smtClean="0"/>
          </a:p>
          <a:p>
            <a:pPr marL="285750" indent="-285750">
              <a:buFont typeface="Arial" charset="0"/>
              <a:buChar char="•"/>
            </a:pP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285750" indent="-285750">
              <a:buFont typeface="Arial" charset="0"/>
              <a:buChar char="•"/>
            </a:pP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 rot="10800000" flipH="1" flipV="1">
            <a:off x="318563" y="86537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/>
              <a:t>Focused, avoid distractions</a:t>
            </a:r>
          </a:p>
        </p:txBody>
      </p:sp>
    </p:spTree>
    <p:extLst>
      <p:ext uri="{BB962C8B-B14F-4D97-AF65-F5344CB8AC3E}">
        <p14:creationId xmlns:p14="http://schemas.microsoft.com/office/powerpoint/2010/main" val="237950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build="p"/>
      <p:bldP spid="9" grpId="0"/>
      <p:bldP spid="10" grpId="0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332656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Reading the weather – identifying the good  days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908720"/>
            <a:ext cx="6855403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A good day has:</a:t>
            </a:r>
          </a:p>
          <a:p>
            <a:endParaRPr lang="en-GB" sz="1600" dirty="0"/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A good clean air mass , often post frontal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Winds between 8 – 15mph and fairly constant with height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A decent </a:t>
            </a:r>
            <a:r>
              <a:rPr lang="en-GB" sz="1600" dirty="0" err="1" smtClean="0"/>
              <a:t>cloudbase</a:t>
            </a:r>
            <a:r>
              <a:rPr lang="en-GB" sz="1600" dirty="0" smtClean="0"/>
              <a:t>, at least 4000’ + (5500’ to 6500’ is good in the UK)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Limited over-development and not too unstable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No strong inversion that is reluctant to lift or break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Plenty of sun on the ground</a:t>
            </a:r>
          </a:p>
          <a:p>
            <a:pPr marL="285750" indent="-285750">
              <a:buFont typeface="Arial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706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4" y="0"/>
            <a:ext cx="914940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953" y="260648"/>
            <a:ext cx="3196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Selecting the best site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409" y="754472"/>
            <a:ext cx="424346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Known good thermal/xc site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Stress-free terrain downwind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Proven thermal course/respite ridges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Easy start early in flight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Likely to have company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Free of major restrictions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Plenty of good landing options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Mobile signal down route</a:t>
            </a:r>
          </a:p>
          <a:p>
            <a:pPr marL="285750" indent="-285750">
              <a:buFont typeface="Arial" charset="0"/>
              <a:buChar char="•"/>
            </a:pPr>
            <a:endParaRPr lang="en-GB" dirty="0"/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3" t="10880" r="27207" b="3936"/>
          <a:stretch/>
        </p:blipFill>
        <p:spPr bwMode="auto">
          <a:xfrm>
            <a:off x="3635896" y="1916832"/>
            <a:ext cx="5413995" cy="4801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t="14028" r="13600" b="5411"/>
          <a:stretch/>
        </p:blipFill>
        <p:spPr bwMode="auto">
          <a:xfrm>
            <a:off x="3635897" y="1916832"/>
            <a:ext cx="5413994" cy="4801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7596336" y="5157192"/>
            <a:ext cx="648072" cy="165618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516216" y="4869160"/>
            <a:ext cx="648072" cy="165618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364088" y="2852936"/>
            <a:ext cx="648072" cy="165618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14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6663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69" y="260648"/>
            <a:ext cx="4605354" cy="3312368"/>
          </a:xfrm>
          <a:prstGeom prst="rect">
            <a:avLst/>
          </a:prstGeom>
        </p:spPr>
      </p:pic>
      <p:pic>
        <p:nvPicPr>
          <p:cNvPr id="1026" name="Picture 2" descr="https://www.paraglidingnewyork.com/store/images/B1%20Na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169" y="3579418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litetouchfilms.com/images/brochure_Images/ascent/ascent_vario_h1_LTF_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3501008"/>
            <a:ext cx="2717355" cy="260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1953" y="260648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7030A0"/>
                </a:solidFill>
              </a:rPr>
              <a:t>Instruments</a:t>
            </a:r>
            <a:endParaRPr lang="en-GB" sz="24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760" y="908720"/>
            <a:ext cx="389722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mtClean="0"/>
              <a:t>Flight information – fields(?)</a:t>
            </a:r>
            <a:endParaRPr lang="en-GB" dirty="0" smtClean="0"/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Navigation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Communication</a:t>
            </a:r>
          </a:p>
          <a:p>
            <a:pPr marL="285750" indent="-285750">
              <a:buFont typeface="Arial" charset="0"/>
              <a:buChar char="•"/>
            </a:pPr>
            <a:endParaRPr lang="en-GB" dirty="0"/>
          </a:p>
          <a:p>
            <a:pPr marL="285750" indent="-285750">
              <a:buFont typeface="Arial" charset="0"/>
              <a:buChar char="•"/>
            </a:pPr>
            <a:endParaRPr lang="en-GB" dirty="0" smtClean="0"/>
          </a:p>
          <a:p>
            <a:pPr marL="285750" indent="-285750">
              <a:buFont typeface="Arial" charset="0"/>
              <a:buChar char="•"/>
            </a:pPr>
            <a:endParaRPr lang="en-GB" dirty="0"/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Fairly straightforward to use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Capable of producing 3D </a:t>
            </a:r>
            <a:r>
              <a:rPr lang="en-GB" dirty="0" err="1" smtClean="0"/>
              <a:t>tracklog</a:t>
            </a:r>
            <a:endParaRPr lang="en-GB" dirty="0" smtClean="0"/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Good battery life</a:t>
            </a:r>
          </a:p>
          <a:p>
            <a:pPr marL="285750" indent="-285750">
              <a:buFont typeface="Arial" charset="0"/>
              <a:buChar char="•"/>
            </a:pPr>
            <a:endParaRPr lang="en-GB" dirty="0"/>
          </a:p>
          <a:p>
            <a:pPr marL="285750" indent="-285750">
              <a:buFont typeface="Arial" charset="0"/>
              <a:buChar char="•"/>
            </a:pPr>
            <a:endParaRPr lang="en-GB" dirty="0" smtClean="0"/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Visual recording</a:t>
            </a:r>
          </a:p>
          <a:p>
            <a:r>
              <a:rPr lang="en-GB" dirty="0"/>
              <a:t> </a:t>
            </a:r>
            <a:r>
              <a:rPr lang="en-GB" dirty="0" smtClean="0"/>
              <a:t>  </a:t>
            </a:r>
          </a:p>
          <a:p>
            <a:r>
              <a:rPr lang="en-GB" sz="1400" dirty="0" smtClean="0"/>
              <a:t>a) stills/HD movie – Go Pro/</a:t>
            </a:r>
            <a:r>
              <a:rPr lang="en-GB" sz="1400" dirty="0" err="1" smtClean="0"/>
              <a:t>Muvi</a:t>
            </a:r>
            <a:r>
              <a:rPr lang="en-GB" sz="1400" dirty="0" smtClean="0"/>
              <a:t>/Drift </a:t>
            </a:r>
            <a:r>
              <a:rPr lang="en-GB" sz="1400" dirty="0" err="1" smtClean="0"/>
              <a:t>etc</a:t>
            </a:r>
            <a:endParaRPr lang="en-GB" sz="1400" dirty="0"/>
          </a:p>
        </p:txBody>
      </p:sp>
      <p:pic>
        <p:nvPicPr>
          <p:cNvPr id="1030" name="Picture 6" descr="http://www.questadventure.co.uk/assets/images/glossary/Go%20Pro%20Hero%202%20HD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0" y="4833156"/>
            <a:ext cx="1958753" cy="195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tatic.groupangle.com/products/images/5w/YA/5wYADPUXk4o7gaYRWLDTz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17" y="4830552"/>
            <a:ext cx="1958753" cy="195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52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953" y="260648"/>
            <a:ext cx="6882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7030A0"/>
                </a:solidFill>
              </a:rPr>
              <a:t>Flight planning and general flying skills/strategies</a:t>
            </a:r>
            <a:endParaRPr lang="en-GB" sz="2400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313"/>
            <a:ext cx="9144000" cy="61356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952742"/>
            <a:ext cx="376737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Pre-flight route planning</a:t>
            </a:r>
          </a:p>
          <a:p>
            <a:endParaRPr lang="en-GB" dirty="0"/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Reduce in-flight workload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Study maps/know the terrain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Some idea of line and likely thermal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sources and triggers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Retrieval and arrangements made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Hazard areas 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Know landing out areas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602400" y="995586"/>
            <a:ext cx="323678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General flying skills/strategies</a:t>
            </a:r>
          </a:p>
          <a:p>
            <a:endParaRPr lang="en-GB" dirty="0"/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Where/when to take off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Searching for the climb out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Working with others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err="1" smtClean="0"/>
              <a:t>Thermalling</a:t>
            </a:r>
            <a:r>
              <a:rPr lang="en-GB" sz="1600" dirty="0" smtClean="0"/>
              <a:t> with others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Observational skills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Re-locating a lost climb</a:t>
            </a:r>
          </a:p>
          <a:p>
            <a:pPr marL="285750" indent="-285750">
              <a:buFont typeface="Arial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590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build="p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31953" y="260648"/>
            <a:ext cx="3300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7030A0"/>
                </a:solidFill>
              </a:rPr>
              <a:t>When to leave the hill?</a:t>
            </a:r>
            <a:endParaRPr lang="en-GB" sz="24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" y="779269"/>
            <a:ext cx="9144000" cy="6076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953" y="908720"/>
            <a:ext cx="644920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Get a feel for the day first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Mentally comfortable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In a solid climb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The sky downwind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A reasonable </a:t>
            </a:r>
            <a:r>
              <a:rPr lang="en-GB" dirty="0" err="1" smtClean="0">
                <a:solidFill>
                  <a:srgbClr val="FFFF00"/>
                </a:solidFill>
              </a:rPr>
              <a:t>cloudbase</a:t>
            </a:r>
            <a:endParaRPr lang="en-GB" dirty="0" smtClean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The amount of sun on the ground downwind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A good size quality/gaggle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Listen to radio chatter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Beware! </a:t>
            </a:r>
            <a:r>
              <a:rPr lang="en-GB" dirty="0" smtClean="0">
                <a:solidFill>
                  <a:srgbClr val="FFFF00"/>
                </a:solidFill>
              </a:rPr>
              <a:t>gaggle with good pilots will leave you behind after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    only the second thermal</a:t>
            </a:r>
          </a:p>
          <a:p>
            <a:pPr marL="285750" indent="-285750">
              <a:buFont typeface="Arial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705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62158" cy="7190656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88640"/>
            <a:ext cx="6468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Choosing the best lines – on glide/speed to fly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304"/>
            <a:ext cx="9162158" cy="65951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63" y="908720"/>
            <a:ext cx="63466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C00000"/>
                </a:solidFill>
              </a:rPr>
              <a:t>On glide - search formation – spread out, line abreast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C00000"/>
                </a:solidFill>
              </a:rPr>
              <a:t>Compare your line with others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C00000"/>
                </a:solidFill>
              </a:rPr>
              <a:t>Line up several cloud/ground sources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C00000"/>
                </a:solidFill>
              </a:rPr>
              <a:t>Resist bar unless in heavy sink/racing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C00000"/>
                </a:solidFill>
              </a:rPr>
              <a:t>Glide more important than speed – know your polar curve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4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1841</TotalTime>
  <Words>1361</Words>
  <Application>Microsoft Office PowerPoint</Application>
  <PresentationFormat>On-screen Show (4:3)</PresentationFormat>
  <Paragraphs>283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Default Design</vt:lpstr>
      <vt:lpstr>Joint Coaching Day 10th March 2013</vt:lpstr>
      <vt:lpstr>Programme (approx)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Coaching Day 24th March 2012</dc:title>
  <dc:creator>Ed Cleasby</dc:creator>
  <cp:lastModifiedBy>Ed Cleasby</cp:lastModifiedBy>
  <cp:revision>147</cp:revision>
  <dcterms:created xsi:type="dcterms:W3CDTF">2012-03-07T13:24:56Z</dcterms:created>
  <dcterms:modified xsi:type="dcterms:W3CDTF">2013-03-11T13:51:16Z</dcterms:modified>
</cp:coreProperties>
</file>